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9" r:id="rId3"/>
    <p:sldId id="278" r:id="rId4"/>
    <p:sldId id="284" r:id="rId5"/>
    <p:sldId id="280" r:id="rId6"/>
    <p:sldId id="285" r:id="rId7"/>
    <p:sldId id="286" r:id="rId8"/>
    <p:sldId id="287" r:id="rId9"/>
    <p:sldId id="282" r:id="rId10"/>
    <p:sldId id="288" r:id="rId11"/>
    <p:sldId id="289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0" r:id="rId24"/>
    <p:sldId id="311" r:id="rId25"/>
    <p:sldId id="312" r:id="rId26"/>
    <p:sldId id="325" r:id="rId27"/>
    <p:sldId id="313" r:id="rId28"/>
    <p:sldId id="314" r:id="rId29"/>
    <p:sldId id="326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283" r:id="rId39"/>
    <p:sldId id="324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敬恒" initials="陈" lastIdx="2" clrIdx="0">
    <p:extLst>
      <p:ext uri="{19B8F6BF-5375-455C-9EA6-DF929625EA0E}">
        <p15:presenceInfo xmlns:p15="http://schemas.microsoft.com/office/powerpoint/2012/main" userId="199863ea15c2f6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7790"/>
    <a:srgbClr val="53A7C6"/>
    <a:srgbClr val="BFDFEA"/>
    <a:srgbClr val="53A7C3"/>
    <a:srgbClr val="01779A"/>
    <a:srgbClr val="D10514"/>
    <a:srgbClr val="BFD2EA"/>
    <a:srgbClr val="337F9A"/>
    <a:srgbClr val="317B95"/>
    <a:srgbClr val="017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19" autoAdjust="0"/>
  </p:normalViewPr>
  <p:slideViewPr>
    <p:cSldViewPr snapToGrid="0">
      <p:cViewPr varScale="1">
        <p:scale>
          <a:sx n="68" d="100"/>
          <a:sy n="68" d="100"/>
        </p:scale>
        <p:origin x="16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706FA-9892-4490-803F-E0E4E9F7A4AE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4B558-8361-4A14-8CC3-A2A930739C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07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我主要从以下方面展示。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80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最后，为验证</a:t>
            </a:r>
            <a:r>
              <a:rPr lang="en-US" altLang="zh-CN" dirty="0" err="1" smtClean="0"/>
              <a:t>PointRegNet</a:t>
            </a:r>
            <a:r>
              <a:rPr lang="zh-CN" altLang="en-US" dirty="0" smtClean="0"/>
              <a:t>网络是否可以用于非体表数据的配准，我们进行了不同数据集的对比实验。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结果</a:t>
            </a:r>
            <a:r>
              <a:rPr lang="zh-CN" altLang="en-US" dirty="0" smtClean="0"/>
              <a:t>显示，</a:t>
            </a:r>
            <a:r>
              <a:rPr lang="en-US" altLang="zh-CN" dirty="0" err="1" smtClean="0"/>
              <a:t>PointRegNet</a:t>
            </a:r>
            <a:r>
              <a:rPr lang="zh-CN" altLang="en-US" dirty="0" smtClean="0"/>
              <a:t>在体表数据中表现最好，但在其他数据集中无法适用。</a:t>
            </a:r>
            <a:endParaRPr lang="en-US" altLang="zh-CN" dirty="0" smtClean="0"/>
          </a:p>
          <a:p>
            <a:r>
              <a:rPr lang="zh-CN" altLang="en-US" dirty="0" smtClean="0"/>
              <a:t>这是因为其训练数据集为体表数据，与测试数据分布差异大，这也符合深度学习的特点。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630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现在，我们开始介绍基于整数线性规划的粗配准方法。</a:t>
            </a:r>
            <a:endParaRPr lang="en-US" altLang="zh-CN" dirty="0" smtClean="0"/>
          </a:p>
          <a:p>
            <a:r>
              <a:rPr lang="zh-CN" altLang="en-US" dirty="0" smtClean="0"/>
              <a:t>由于</a:t>
            </a:r>
            <a:r>
              <a:rPr lang="zh-CN" altLang="en-US" dirty="0" smtClean="0"/>
              <a:t>体表较平坦的缘故，存在以下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zh-CN" altLang="en-US" dirty="0" smtClean="0"/>
              <a:t>问题：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、特征区分度过小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导致存在大量的错误特征匹配对，如右图所示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、体表点云存在大量的离群点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解决思路如右边的表格：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、将特征匹配问题转化为图配准问题，这样能结合特征信息与几何约束信息，使得结果更鲁棒。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、再对图配准方程简化及线性化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、最后可以得到自动移除离群点与错误匹配对的结果。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132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如右图所示，</a:t>
            </a:r>
            <a:r>
              <a:rPr lang="zh-CN" altLang="en-US" dirty="0" smtClean="0"/>
              <a:t>我们首先构造模板图与场景图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19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其次，构造图匹配方法的目标函数。</a:t>
            </a:r>
            <a:endParaRPr lang="en-US" altLang="zh-CN" dirty="0" smtClean="0"/>
          </a:p>
          <a:p>
            <a:r>
              <a:rPr lang="zh-CN" altLang="en-US" dirty="0" smtClean="0"/>
              <a:t>我们的目标是求解一个最优的配准函数，使得目标函数最大化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88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特征匹配奖励项会鼓励特征相似的点进行匹配。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09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边匹配代价项 会惩罚</a:t>
            </a:r>
            <a:r>
              <a:rPr lang="zh-CN" altLang="en-US" baseline="0" dirty="0" smtClean="0"/>
              <a:t> 那些长度相差较大的 边匹配对，以保证几何约束关系。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168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接着，我们使用二值赋值矩阵，将目标函数写成矩阵形式。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01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然后，我们把模板点的候选匹配点集，从包含所有的场景点，简化成仅包含</a:t>
            </a:r>
            <a:r>
              <a:rPr lang="en-US" altLang="zh-CN" dirty="0" smtClean="0"/>
              <a:t>K</a:t>
            </a:r>
            <a:r>
              <a:rPr lang="zh-CN" altLang="en-US" dirty="0" smtClean="0"/>
              <a:t>最近邻点，大大减小变量的维度和计算量。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219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现在，目标函数依然是个二次优化问题，是个</a:t>
            </a:r>
            <a:r>
              <a:rPr lang="en-US" altLang="zh-CN" dirty="0" smtClean="0"/>
              <a:t>NP</a:t>
            </a:r>
            <a:r>
              <a:rPr lang="zh-CN" altLang="en-US" dirty="0" smtClean="0"/>
              <a:t>难问题。</a:t>
            </a:r>
            <a:endParaRPr lang="en-US" altLang="zh-CN" dirty="0" smtClean="0"/>
          </a:p>
          <a:p>
            <a:r>
              <a:rPr lang="zh-CN" altLang="en-US" dirty="0" smtClean="0"/>
              <a:t>如上框所示，我们可以使用一个优化技巧，通过引入辅助变量，把原</a:t>
            </a:r>
            <a:r>
              <a:rPr lang="en-US" altLang="zh-CN" dirty="0" smtClean="0"/>
              <a:t>NP</a:t>
            </a:r>
            <a:r>
              <a:rPr lang="zh-CN" altLang="en-US" dirty="0" smtClean="0"/>
              <a:t>难问题，转化成整数线性规划问题，这样就可以使用任一的线性求解器进行高效求解。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11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我们方法的整体流程如上图所示，初始时有大量错误匹配对，经过我们的方法后，大部分的匹配对都变成正确的。</a:t>
            </a:r>
            <a:endParaRPr lang="en-US" altLang="zh-CN" dirty="0" smtClean="0"/>
          </a:p>
          <a:p>
            <a:r>
              <a:rPr lang="zh-CN" altLang="en-US" dirty="0" smtClean="0"/>
              <a:t>下图是各个方法的匹配结果图，最后一列是我们的算法，可看到，大部分匹配均是正确的。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99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97236">
              <a:defRPr/>
            </a:pPr>
            <a:r>
              <a:rPr lang="zh-CN" altLang="en-US" dirty="0" smtClean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激光扫描与</a:t>
            </a:r>
            <a:r>
              <a:rPr lang="en-US" altLang="zh-CN" dirty="0" smtClean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CT</a:t>
            </a:r>
            <a:r>
              <a:rPr lang="zh-CN" altLang="en-US" dirty="0" smtClean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点云配准技术具有重要临床应用价值，</a:t>
            </a:r>
            <a:endParaRPr lang="en-US" altLang="zh-CN" dirty="0" smtClean="0"/>
          </a:p>
          <a:p>
            <a:r>
              <a:rPr lang="zh-CN" altLang="en-US" dirty="0" smtClean="0"/>
              <a:t>如</a:t>
            </a:r>
            <a:r>
              <a:rPr lang="zh-CN" altLang="en-US" dirty="0" smtClean="0"/>
              <a:t>图所示</a:t>
            </a:r>
            <a:r>
              <a:rPr lang="zh-CN" altLang="en-US" dirty="0" smtClean="0"/>
              <a:t>，通过配准，可以</a:t>
            </a:r>
            <a:r>
              <a:rPr lang="zh-CN" altLang="en-US" dirty="0" smtClean="0"/>
              <a:t>建立患者坐标系与机械臂坐标系的究竟位置关系，从而进行精确手术。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273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这是我们使用的衡量指标、数据集与对比方法。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528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首先，我们介绍一下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激光扫描点云与</a:t>
            </a:r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体表点云的粗配准实验。</a:t>
            </a: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/>
              <a:t>主要使用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个方法定性衡量。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，目测法，可以看到，配准结果中，两个点云的曲线基本重合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ICP</a:t>
            </a:r>
            <a:r>
              <a:rPr lang="zh-CN" altLang="en-US" dirty="0" smtClean="0"/>
              <a:t>精配准对比法，在粗配准基础上，我们再进行</a:t>
            </a:r>
            <a:r>
              <a:rPr lang="en-US" altLang="zh-CN" dirty="0" smtClean="0"/>
              <a:t>ICP</a:t>
            </a:r>
            <a:r>
              <a:rPr lang="zh-CN" altLang="en-US" dirty="0" smtClean="0"/>
              <a:t>配准，发现两个配准结果差距较小，</a:t>
            </a:r>
            <a:endParaRPr lang="en-US" altLang="zh-CN" dirty="0" smtClean="0"/>
          </a:p>
          <a:p>
            <a:r>
              <a:rPr lang="zh-CN" altLang="en-US" dirty="0" smtClean="0"/>
              <a:t>这说明粗配准结果足够好，可作为后续的基础。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579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现在，我们仅使用</a:t>
            </a:r>
            <a:r>
              <a:rPr lang="en-US" altLang="zh-CN" dirty="0" smtClean="0"/>
              <a:t>CT</a:t>
            </a:r>
            <a:r>
              <a:rPr lang="zh-CN" altLang="en-US" dirty="0" smtClean="0"/>
              <a:t>体表点云数据进行实验。</a:t>
            </a:r>
            <a:r>
              <a:rPr lang="en-US" altLang="zh-CN" dirty="0" smtClean="0"/>
              <a:t>CT</a:t>
            </a:r>
            <a:r>
              <a:rPr lang="zh-CN" altLang="en-US" dirty="0" smtClean="0"/>
              <a:t>来源于</a:t>
            </a:r>
            <a:r>
              <a:rPr lang="en-US" altLang="zh-CN" dirty="0" smtClean="0"/>
              <a:t>TCIA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我们先进行高斯噪声实验，通过叠加不同级别噪声，来构造各个场景点云进行实验。</a:t>
            </a:r>
            <a:endParaRPr lang="en-US" altLang="zh-CN" dirty="0" smtClean="0"/>
          </a:p>
          <a:p>
            <a:r>
              <a:rPr lang="zh-CN" altLang="en-US" dirty="0" smtClean="0"/>
              <a:t>由下表的实验结果可看出，我们的算法明显优于其他方法，这说明算法对噪声具有鲁棒性。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93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前面提到，我们的方法可以自动剔除离群点，和错误的匹配对，所以我们进行了点云部分残缺模拟实验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通过剔除不同比例的点，来构造各个场景点云进行实验。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由实验结果可看出，我们的算法明显优于其他方法，这说明算法</a:t>
            </a:r>
            <a:r>
              <a:rPr lang="zh-CN" altLang="en-US" sz="12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自动剔除</a:t>
            </a:r>
            <a:r>
              <a:rPr lang="zh-CN" altLang="en-US" sz="12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异常点和错误的匹配对，从而得到更好的配准结果。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400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为了验证我们方法的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通用性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，我们还使用斯坦福提供的公共点云数据进行了实验。</a:t>
            </a: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/>
              <a:t>实验结果显示，我们的算法明显优于其他所有方法，说明算法也适用于一般的点云数据。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16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当然，我们的算法也有一些劣势。比如，运行速度较慢。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070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现在，我们开始介绍基于带权重</a:t>
            </a:r>
            <a:r>
              <a:rPr lang="en-US" altLang="zh-CN" dirty="0" smtClean="0"/>
              <a:t>CPD</a:t>
            </a:r>
            <a:r>
              <a:rPr lang="zh-CN" altLang="en-US" dirty="0" smtClean="0"/>
              <a:t>的精配准方法。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体表精配准有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个难点：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、自由呼吸导致配准为非刚性配准，且体表各部位运动幅度有异，侧重点就不同；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、激光点云与</a:t>
            </a:r>
            <a:r>
              <a:rPr lang="en-US" altLang="zh-CN" dirty="0" smtClean="0"/>
              <a:t>CT</a:t>
            </a:r>
            <a:r>
              <a:rPr lang="zh-CN" altLang="en-US" dirty="0" smtClean="0"/>
              <a:t>点云无法完全匹配上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r>
              <a:rPr lang="zh-CN" altLang="en-US" dirty="0" smtClean="0"/>
              <a:t>我们的解决思路如下：</a:t>
            </a:r>
            <a:endParaRPr lang="en-US" altLang="zh-CN" dirty="0" smtClean="0"/>
          </a:p>
          <a:p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、利用</a:t>
            </a:r>
            <a:r>
              <a:rPr lang="en-US" altLang="zh-CN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4D-CT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体表的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运动概率场，这样激光扫描点云必然处于该运动概率场内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。如此，原问题就转换成概率模型的配准问题，可以解决非刚性变换和无法完全匹配的问题</a:t>
            </a:r>
            <a:endParaRPr lang="en-US" altLang="zh-CN" sz="12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、利用运动幅度信息，为各点分配不同权重，提高配准精确率。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738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我们可以根据粗</a:t>
            </a:r>
            <a:r>
              <a:rPr lang="zh-CN" altLang="en-US" dirty="0" smtClean="0"/>
              <a:t>配准的结果，为激光扫描点云各点</a:t>
            </a:r>
            <a:r>
              <a:rPr lang="zh-CN" altLang="en-US" dirty="0" smtClean="0"/>
              <a:t>进行运动幅度赋值。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再根据</a:t>
            </a:r>
            <a:r>
              <a:rPr lang="zh-CN" altLang="en-US" dirty="0" smtClean="0"/>
              <a:t>运动幅度，计算各点的权重</a:t>
            </a:r>
            <a:r>
              <a:rPr lang="zh-CN" altLang="en-US" dirty="0" smtClean="0"/>
              <a:t>，如图所示，幅度</a:t>
            </a:r>
            <a:r>
              <a:rPr lang="zh-CN" altLang="en-US" dirty="0" smtClean="0"/>
              <a:t>越小权重越大。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173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接着，我们使用</a:t>
            </a:r>
            <a:r>
              <a:rPr lang="en-US" altLang="zh-CN" dirty="0" smtClean="0"/>
              <a:t>GMM</a:t>
            </a:r>
            <a:r>
              <a:rPr lang="zh-CN" altLang="en-US" dirty="0" smtClean="0"/>
              <a:t>模型拟合运动概率场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原问题便能等价于求解如下对数似然函数的最大值。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807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然后，我们使用</a:t>
            </a:r>
            <a:r>
              <a:rPr lang="en-US" altLang="zh-CN" dirty="0" smtClean="0"/>
              <a:t>ECM</a:t>
            </a:r>
            <a:r>
              <a:rPr lang="zh-CN" altLang="en-US" dirty="0" smtClean="0"/>
              <a:t>算法来求解</a:t>
            </a:r>
            <a:r>
              <a:rPr lang="zh-CN" altLang="en-US" dirty="0" smtClean="0"/>
              <a:t>对数似然函数的最大值。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634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由于人体体表较为平坦</a:t>
            </a:r>
            <a:r>
              <a:rPr lang="zh-CN" altLang="en-US" dirty="0" smtClean="0"/>
              <a:t>，直接</a:t>
            </a:r>
            <a:r>
              <a:rPr lang="zh-CN" altLang="en-US" dirty="0" smtClean="0"/>
              <a:t>使用精确配准的</a:t>
            </a:r>
            <a:r>
              <a:rPr lang="zh-CN" altLang="en-US" dirty="0" smtClean="0"/>
              <a:t>方法，容易</a:t>
            </a:r>
            <a:r>
              <a:rPr lang="zh-CN" altLang="en-US" dirty="0" smtClean="0"/>
              <a:t>陷入局部最优解。</a:t>
            </a:r>
            <a:endParaRPr lang="en-US" altLang="zh-CN" dirty="0" smtClean="0"/>
          </a:p>
          <a:p>
            <a:r>
              <a:rPr lang="zh-CN" altLang="en-US" dirty="0" smtClean="0"/>
              <a:t>所以把配准过程分成了粗配准和精配准两个过程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首先，针对激光点云存在噪声的问题，进行预处理。</a:t>
            </a:r>
            <a:endParaRPr lang="en-US" altLang="zh-CN" dirty="0" smtClean="0"/>
          </a:p>
          <a:p>
            <a:r>
              <a:rPr lang="zh-CN" altLang="en-US" dirty="0" smtClean="0"/>
              <a:t>其次，针对特征描述子区分度较小的问题，提出</a:t>
            </a:r>
            <a:r>
              <a:rPr lang="en-US" altLang="zh-CN" sz="1200" dirty="0" err="1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网络。</a:t>
            </a:r>
            <a:endParaRPr lang="en-US" altLang="zh-CN" sz="12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/>
              <a:t>然后，针对特征描述子匹配准确率低的问题，提出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基于整数线性规划的粗配准方法。</a:t>
            </a:r>
            <a:endParaRPr lang="en-US" altLang="zh-CN" sz="12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/>
              <a:t>最后，针对呼吸导致的点云精配准困难的问题，提出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基于带权重</a:t>
            </a:r>
            <a:r>
              <a:rPr lang="en-US" altLang="zh-CN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069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激光点云与</a:t>
            </a:r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点云之间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没有</a:t>
            </a:r>
            <a:r>
              <a:rPr lang="en-US" altLang="zh-CN" sz="1200" dirty="0" err="1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groudtruth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变换关系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，我们使用如下方案进行替代：</a:t>
            </a: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、从</a:t>
            </a:r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4D-CT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</a:t>
            </a:r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个时刻的动态点云</a:t>
            </a: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、随机抽取</a:t>
            </a:r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帧点云，用于模拟激光扫描点云，其余的</a:t>
            </a:r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个则为模板点云</a:t>
            </a: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、使用各个方法进行配准，并统计结果。</a:t>
            </a: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/>
              <a:t>这里能用抽取出的</a:t>
            </a:r>
            <a:r>
              <a:rPr lang="en-US" altLang="zh-CN" dirty="0" smtClean="0"/>
              <a:t>1</a:t>
            </a:r>
            <a:r>
              <a:rPr lang="zh-CN" altLang="en-US" dirty="0" smtClean="0"/>
              <a:t>帧点云，模拟激光点云，原因有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、两者均与动态</a:t>
            </a:r>
            <a:r>
              <a:rPr lang="en-US" altLang="zh-CN" dirty="0" smtClean="0"/>
              <a:t>CT</a:t>
            </a:r>
            <a:r>
              <a:rPr lang="zh-CN" altLang="en-US" dirty="0" smtClean="0"/>
              <a:t>点云数据无法完全匹配上；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、两者均位于运动概率场中。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083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Clr>
                <a:srgbClr val="01779A"/>
              </a:buClr>
              <a:buFont typeface="+mj-ea"/>
              <a:buNone/>
            </a:pPr>
            <a:r>
              <a:rPr lang="zh-CN" altLang="en-US" dirty="0" smtClean="0"/>
              <a:t>首先，我们介绍一下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基于粗配准结果的精配准实验。</a:t>
            </a: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None/>
            </a:pP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该数据来源是，从</a:t>
            </a:r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4D-CT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中重建的动态点云数据，共</a:t>
            </a:r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伴患者</a:t>
            </a: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None/>
            </a:pP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None/>
            </a:pP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我们首先进行粗配准，再于其基础上，进行各个方法的精配准。</a:t>
            </a: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None/>
            </a:pP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由表格可看出，我们的方法大部分优于其他方法</a:t>
            </a: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408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上面的配准误差图中，红色代表误差小，蓝色代表误差大，我们的方法在最后一列。</a:t>
            </a:r>
            <a:endParaRPr lang="en-US" altLang="zh-CN" dirty="0" smtClean="0"/>
          </a:p>
          <a:p>
            <a:r>
              <a:rPr lang="zh-CN" altLang="en-US" dirty="0" smtClean="0"/>
              <a:t>可以看到，不论误差大或者小，我们的方法各个部位颜色几乎一致，即误差相近；而其他方法，则明显肚子部分的误差较大，这充分说明了，利用权重信息，能很好地抑制各部位运动差异带来的影响。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同时，也应看到，因为涉及高斯分布计算，我们的算法运行速度较慢。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051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精配准方法中，为了避免陷入局部最优解，往往需要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先进行粗配准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。为了验证我们的方法具有一定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鲁棒性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跳过粗配准阶段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使用精配准的方法进行配准。</a:t>
            </a: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首先，先进行初始变换关系，是小范围随机旋转平移变换的实验。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结果显示，</a:t>
            </a:r>
            <a:r>
              <a:rPr lang="zh-CN" altLang="en-US" sz="12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在其他方法部分或者全部失效的情况下，我们的精配准方法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均能最终收敛</a:t>
            </a:r>
            <a:r>
              <a:rPr lang="zh-CN" altLang="en-US" sz="12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。且误差几乎均是最小。</a:t>
            </a:r>
            <a:endParaRPr lang="en-US" altLang="zh-CN" sz="12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920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其次，进行大范围随机旋转平移变换的实验。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结果显示，</a:t>
            </a:r>
            <a:r>
              <a:rPr lang="zh-CN" altLang="en-US" sz="12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在其他方法失效的情况下，我们的精配准方法在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收敛的同时，还能保证较高的精确性。</a:t>
            </a:r>
            <a:endParaRPr lang="en-US" altLang="zh-CN" sz="12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同时，可以看到初始变换函数过大，会导致算法无法收敛。这论证了我们选择先粗配准再精配准的方案是科学的。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19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总结与展望部分，本文主要有以下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个贡献。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346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另外，针对存在的问题，主要有以下</a:t>
            </a:r>
            <a:r>
              <a:rPr lang="en-US" altLang="zh-CN" dirty="0" smtClean="0"/>
              <a:t>3</a:t>
            </a:r>
            <a:r>
              <a:rPr lang="zh-CN" altLang="en-US" dirty="0" smtClean="0"/>
              <a:t>点展望。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413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学术成果方面，一往篇</a:t>
            </a:r>
            <a:r>
              <a:rPr lang="en-US" altLang="zh-CN" dirty="0" smtClean="0"/>
              <a:t>EI</a:t>
            </a:r>
            <a:r>
              <a:rPr lang="zh-CN" altLang="en-US" dirty="0" smtClean="0"/>
              <a:t>一作，一个软件著作权第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学生作者。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865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我的展示结束了，谢谢各位老师！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251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先看预处理步骤</a:t>
            </a:r>
            <a:endParaRPr lang="en-US" altLang="zh-CN" dirty="0" smtClean="0"/>
          </a:p>
          <a:p>
            <a:r>
              <a:rPr lang="zh-CN" altLang="en-US" dirty="0" smtClean="0"/>
              <a:t>一般地，激光点云有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个缺点：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、存在噪声点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、数据量巨大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、分布不均匀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所以先后使用统计滤波、区域生长、体表滤波，将其转成均匀、无噪声的点云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67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接着介绍</a:t>
            </a:r>
            <a:r>
              <a:rPr lang="en-US" altLang="zh-CN" dirty="0" err="1" smtClean="0"/>
              <a:t>PointRegNet</a:t>
            </a:r>
            <a:r>
              <a:rPr lang="zh-CN" altLang="en-US" dirty="0" smtClean="0"/>
              <a:t>网络。</a:t>
            </a:r>
            <a:endParaRPr lang="en-US" altLang="zh-CN" dirty="0" smtClean="0"/>
          </a:p>
          <a:p>
            <a:r>
              <a:rPr lang="zh-CN" altLang="en-US" dirty="0" smtClean="0"/>
              <a:t>因为体表平坦，</a:t>
            </a:r>
            <a:r>
              <a:rPr lang="zh-CN" altLang="en-US" dirty="0" smtClean="0"/>
              <a:t>导致常用的三维点云特征描述子区分度过小</a:t>
            </a:r>
            <a:r>
              <a:rPr lang="zh-CN" altLang="en-US" dirty="0" smtClean="0"/>
              <a:t>，粗</a:t>
            </a:r>
            <a:r>
              <a:rPr lang="zh-CN" altLang="en-US" dirty="0" smtClean="0"/>
              <a:t>配准</a:t>
            </a:r>
            <a:r>
              <a:rPr lang="zh-CN" altLang="en-US" dirty="0" smtClean="0"/>
              <a:t>效果较差。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zh-CN" altLang="en-US" dirty="0" smtClean="0"/>
              <a:t>我们提出</a:t>
            </a:r>
            <a:r>
              <a:rPr lang="en-US" altLang="zh-CN" dirty="0" err="1" smtClean="0"/>
              <a:t>PointRegNet</a:t>
            </a:r>
            <a:r>
              <a:rPr lang="zh-CN" altLang="en-US" dirty="0" smtClean="0"/>
              <a:t>网络，用于提取</a:t>
            </a:r>
            <a:r>
              <a:rPr lang="zh-CN" altLang="en-US" dirty="0" smtClean="0"/>
              <a:t>高效且区分</a:t>
            </a:r>
            <a:r>
              <a:rPr lang="zh-CN" altLang="en-US" dirty="0" smtClean="0"/>
              <a:t>度高的描述子。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54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该网络</a:t>
            </a:r>
            <a:r>
              <a:rPr lang="zh-CN" altLang="en-US" dirty="0" smtClean="0"/>
              <a:t>主要有</a:t>
            </a:r>
            <a:r>
              <a:rPr lang="en-US" altLang="zh-CN" dirty="0" smtClean="0"/>
              <a:t>5</a:t>
            </a:r>
            <a:r>
              <a:rPr lang="zh-CN" altLang="en-US" dirty="0" smtClean="0"/>
              <a:t>层</a:t>
            </a:r>
            <a:r>
              <a:rPr lang="zh-CN" altLang="en-US" dirty="0" smtClean="0"/>
              <a:t>，最后输出各个体素块的</a:t>
            </a:r>
            <a:r>
              <a:rPr lang="en-US" altLang="zh-CN" dirty="0" smtClean="0"/>
              <a:t>M</a:t>
            </a:r>
            <a:r>
              <a:rPr lang="zh-CN" altLang="en-US" dirty="0" smtClean="0"/>
              <a:t>维特征描述子及对应的特征坐标，输出结果可以直接用于配准。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603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网络</a:t>
            </a:r>
            <a:r>
              <a:rPr lang="zh-CN" altLang="en-US" dirty="0" smtClean="0"/>
              <a:t>优势有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点。</a:t>
            </a:r>
            <a:endParaRPr lang="en-US" altLang="zh-CN" dirty="0" smtClean="0"/>
          </a:p>
          <a:p>
            <a:r>
              <a:rPr lang="zh-CN" altLang="en-US" dirty="0" smtClean="0"/>
              <a:t>网络能将特征提取与匹配工作融合</a:t>
            </a:r>
            <a:r>
              <a:rPr lang="zh-CN" altLang="en-US" dirty="0" smtClean="0"/>
              <a:t>为一步</a:t>
            </a:r>
            <a:r>
              <a:rPr lang="zh-CN" altLang="en-US" dirty="0" smtClean="0"/>
              <a:t>，速度快、效率高。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数据</a:t>
            </a:r>
            <a:r>
              <a:rPr lang="zh-CN" altLang="en-US" dirty="0" smtClean="0"/>
              <a:t>集方面，我们使用</a:t>
            </a:r>
            <a:r>
              <a:rPr lang="en-US" altLang="zh-CN" dirty="0" smtClean="0"/>
              <a:t>TCIA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CT</a:t>
            </a:r>
            <a:r>
              <a:rPr lang="zh-CN" altLang="en-US" dirty="0" smtClean="0"/>
              <a:t>图像，从</a:t>
            </a:r>
            <a:r>
              <a:rPr lang="en-US" altLang="zh-CN" dirty="0" smtClean="0"/>
              <a:t>CT</a:t>
            </a:r>
            <a:r>
              <a:rPr lang="zh-CN" altLang="en-US" dirty="0" smtClean="0"/>
              <a:t>图像中重建出众多体表点云，然后使用数据增强方法扩增数据集。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对比方法方面，因为</a:t>
            </a:r>
            <a:r>
              <a:rPr lang="en-US" altLang="zh-CN" dirty="0" err="1" smtClean="0"/>
              <a:t>PointRegNet</a:t>
            </a:r>
            <a:r>
              <a:rPr lang="zh-CN" altLang="en-US" dirty="0" smtClean="0"/>
              <a:t>网络将特征提取和匹配融合在一起，所以我们使用常见的配准方法和描述子来做为</a:t>
            </a:r>
            <a:r>
              <a:rPr lang="zh-CN" altLang="en-US" dirty="0" smtClean="0"/>
              <a:t>对比。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52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首先，我们介绍各个配准算法的精度对比实验，</a:t>
            </a:r>
            <a:endParaRPr lang="en-US" altLang="zh-CN" dirty="0" smtClean="0"/>
          </a:p>
          <a:p>
            <a:r>
              <a:rPr lang="zh-CN" altLang="en-US" dirty="0" smtClean="0"/>
              <a:t>平均有效率能够反应特征描述子的准确程度与区分度，描述子越高效，有效率越高。</a:t>
            </a:r>
            <a:endParaRPr lang="en-US" altLang="zh-CN" dirty="0" smtClean="0"/>
          </a:p>
          <a:p>
            <a:r>
              <a:rPr lang="zh-CN" altLang="en-US" dirty="0" smtClean="0"/>
              <a:t>另外，因为我们的网络能直接用于配准，我们引入配准误差。配准误差也能从侧面反映出描述子的高效与准确程度。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如表所示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PointRegNet</a:t>
            </a:r>
            <a:r>
              <a:rPr lang="zh-CN" altLang="en-US" dirty="0" smtClean="0"/>
              <a:t>有最高的平均有效率，和最小的配准误差，即能提取到更有效的特征。</a:t>
            </a:r>
            <a:endParaRPr lang="en-US" altLang="zh-CN" dirty="0" smtClean="0"/>
          </a:p>
          <a:p>
            <a:r>
              <a:rPr lang="zh-CN" altLang="en-US" dirty="0" smtClean="0"/>
              <a:t>同时，能看出，维数</a:t>
            </a:r>
            <a:r>
              <a:rPr lang="en-US" altLang="zh-CN" dirty="0" smtClean="0"/>
              <a:t>M</a:t>
            </a:r>
            <a:r>
              <a:rPr lang="zh-CN" altLang="en-US" dirty="0" smtClean="0"/>
              <a:t>过大可能导致无效的特征，导致精度下降。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308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其次，</a:t>
            </a:r>
            <a:r>
              <a:rPr lang="zh-CN" altLang="en-US" dirty="0" smtClean="0"/>
              <a:t>为了验证网络的鲁棒性，我们模拟数据存在部分残缺的情况。</a:t>
            </a:r>
            <a:endParaRPr lang="en-US" altLang="zh-CN" dirty="0" smtClean="0"/>
          </a:p>
          <a:p>
            <a:r>
              <a:rPr lang="zh-CN" altLang="en-US" dirty="0" smtClean="0"/>
              <a:t>由图可知，随着残缺率的提高，各个描述子的正确匹配率逐步下降，但</a:t>
            </a:r>
            <a:r>
              <a:rPr lang="en-US" altLang="zh-CN" dirty="0" err="1" smtClean="0"/>
              <a:t>PointRegNet</a:t>
            </a:r>
            <a:r>
              <a:rPr lang="zh-CN" altLang="en-US" dirty="0" smtClean="0"/>
              <a:t>网络的正确率一直保持最优。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同时</a:t>
            </a:r>
            <a:r>
              <a:rPr lang="zh-CN" altLang="en-US" dirty="0" smtClean="0"/>
              <a:t>，可以看到，</a:t>
            </a:r>
            <a:r>
              <a:rPr lang="en-US" altLang="zh-CN" dirty="0" err="1" smtClean="0"/>
              <a:t>PointRegNet</a:t>
            </a:r>
            <a:r>
              <a:rPr lang="zh-CN" altLang="en-US" dirty="0" smtClean="0"/>
              <a:t>网络运算时间最少，效率最优。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4B558-8361-4A14-8CC3-A2A930739C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5B0BA-ED7D-4FEA-8ED3-9BC765525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6EAA48-E86C-49C0-80F1-ADF95B91B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1FAFB-1E7F-414C-803B-DFB1AF74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3699B-71A2-4078-8EBD-203FB0776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5DA09F-093C-4580-910C-8036B47D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97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90E56-9AD8-4BDA-8518-980D5C5B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EA85ED-A19B-4E96-B96E-007A7EF18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C3FCB7-5A5F-47FF-B885-A31BAF9F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66F01-8164-4867-8BED-1BA8FBE3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BBB49-AD62-442D-A0B5-2AA467E7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14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1D756A-3939-4869-A378-189172384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313C3D-5A3B-44A5-9FA4-CA3F4AA68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B3FF71-5930-419A-B21C-24B989D7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CAA058-7D04-4F46-966D-70BBBC54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45D372-E160-48DB-BA59-88346570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48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89525-E160-437E-AAD3-354F1AA3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E7173-342F-406A-9320-C376335F2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46902-3C8B-4652-A4CD-FFFB57EB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088FB-54AB-4F4B-A61A-1CD0B5B5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410251-234F-40B3-8129-24A002B4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01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E79DB-D267-4C54-9550-BE65E642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0CF8CC-0E7E-47D0-B659-4E8FC2502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0AC90-1512-4D21-ABE8-E8C1847A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086001-90BC-40CC-A76C-D1D09550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6FCB6E-B698-4C43-B96C-FF34D1C4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81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B2448-349D-43F6-9006-E94E59F8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CCA98-9EB5-4F37-973E-C4553114A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830016-FB7D-4EBB-A2F7-77AF2D775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F53F40-54C1-4B33-95F9-9C9074B8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583C00-FC00-4E18-8D3A-6D5F9526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479374-90F0-4246-82B5-1587B676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2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48ED3-57A6-47F8-BDE1-CA87AFFD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54F663-0314-4A91-A035-2A7955A70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3A78E8-B9D6-47BB-A41B-6AB8A3194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818F30-466E-46DB-A056-53C951B0E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5113B0-2DCC-4C13-A6EB-41B891CFF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691323-2AE6-4910-A4BB-0A697AC67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DB529D-ABD5-4324-BA00-D2B66255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320BB7-3568-414B-9445-DFD07369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71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A44C9-9B5F-42D2-A24C-DB66DEC8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A02A4B-7838-4121-B2C3-EE088D31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3283A9-364D-4001-8823-7759609B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5CFDFE-FDB1-44EB-B504-569AE917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680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6E47CE-AA64-4193-B2F8-A78101E3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362262-2D24-496F-BF17-2086B1D8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E5C672-B7E0-4D73-B3AD-A4E29168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16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9A8A2-00D3-46FC-913A-F0780F7A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A4175-A825-4FD5-A45E-E3FC0C23E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77345C-E4C4-4587-9F86-0B1BA1900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493853-3741-4700-82A1-444103954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69365B-6D55-4127-BAE1-E536D761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E8E8D2-2900-40D2-8789-479E8ABB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707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EC16C-EAAA-4B15-8174-DA4EB89C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70D1AF-29F4-4885-BBC2-6C48085B4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5E0564-0937-49CC-9BB6-AAF40C73C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CB9E79-7B2B-4236-A374-B50A7A5D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A769F-438B-4B68-98E0-6354FBC9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AFF47F-6CAF-44EE-A87A-FEC1875B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66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94C320-75CF-4162-BFA9-013D9C56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56B8A9-8235-448C-ADCE-C51DDBDBD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94CCF1-B660-47A5-B447-112615DD7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6FE43-A238-4DB0-9916-0B6630A84D6A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F2C39E-4513-43D9-B94E-9B205C4DD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FF007-4B96-4DBA-A2F6-CE2D8090C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0046B-0988-4355-9E31-C540C7E99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97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2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1.wmf"/><Relationship Id="rId5" Type="http://schemas.openxmlformats.org/officeDocument/2006/relationships/image" Target="../media/image4.jpe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20.wmf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4.bin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openxmlformats.org/officeDocument/2006/relationships/image" Target="../media/image20.wmf"/><Relationship Id="rId4" Type="http://schemas.openxmlformats.org/officeDocument/2006/relationships/image" Target="../media/image23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4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jpe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openxmlformats.org/officeDocument/2006/relationships/image" Target="../media/image20.wmf"/><Relationship Id="rId4" Type="http://schemas.openxmlformats.org/officeDocument/2006/relationships/image" Target="../media/image2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28.wmf"/><Relationship Id="rId18" Type="http://schemas.openxmlformats.org/officeDocument/2006/relationships/image" Target="../media/image30.wmf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18.png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8.bin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7.wmf"/><Relationship Id="rId5" Type="http://schemas.openxmlformats.org/officeDocument/2006/relationships/image" Target="../media/image4.jpeg"/><Relationship Id="rId15" Type="http://schemas.openxmlformats.org/officeDocument/2006/relationships/oleObject" Target="../embeddings/oleObject9.bin"/><Relationship Id="rId10" Type="http://schemas.openxmlformats.org/officeDocument/2006/relationships/oleObject" Target="../embeddings/oleObject7.bin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3.png"/><Relationship Id="rId9" Type="http://schemas.openxmlformats.org/officeDocument/2006/relationships/image" Target="../media/image26.wmf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jpe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34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jpeg"/><Relationship Id="rId11" Type="http://schemas.openxmlformats.org/officeDocument/2006/relationships/oleObject" Target="../embeddings/oleObject16.bin"/><Relationship Id="rId5" Type="http://schemas.openxmlformats.org/officeDocument/2006/relationships/image" Target="../media/image3.png"/><Relationship Id="rId10" Type="http://schemas.openxmlformats.org/officeDocument/2006/relationships/image" Target="../media/image38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46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45.wmf"/><Relationship Id="rId5" Type="http://schemas.openxmlformats.org/officeDocument/2006/relationships/image" Target="../media/image4.jpeg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3.png"/><Relationship Id="rId9" Type="http://schemas.openxmlformats.org/officeDocument/2006/relationships/image" Target="../media/image4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gif"/><Relationship Id="rId5" Type="http://schemas.openxmlformats.org/officeDocument/2006/relationships/image" Target="../media/image50.pn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.jpeg"/><Relationship Id="rId10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.jpeg"/><Relationship Id="rId10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5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416720C-4BE5-4DF2-BD1F-876716C1A88D}"/>
              </a:ext>
            </a:extLst>
          </p:cNvPr>
          <p:cNvCxnSpPr/>
          <p:nvPr/>
        </p:nvCxnSpPr>
        <p:spPr>
          <a:xfrm flipV="1">
            <a:off x="447792" y="2294628"/>
            <a:ext cx="8255477" cy="20075"/>
          </a:xfrm>
          <a:prstGeom prst="line">
            <a:avLst/>
          </a:prstGeom>
          <a:ln w="63500">
            <a:solidFill>
              <a:srgbClr val="0177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EA8A4225-E0F0-4B46-A85E-60D48CDB6741}"/>
              </a:ext>
            </a:extLst>
          </p:cNvPr>
          <p:cNvSpPr txBox="1">
            <a:spLocks/>
          </p:cNvSpPr>
          <p:nvPr/>
        </p:nvSpPr>
        <p:spPr>
          <a:xfrm>
            <a:off x="1504081" y="2157459"/>
            <a:ext cx="6135835" cy="1888899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4000" b="1" dirty="0">
                <a:ea typeface="幼圆" panose="02010509060101010101" pitchFamily="49" charset="-122"/>
              </a:rPr>
              <a:t>宇航学院图像中心</a:t>
            </a:r>
            <a:r>
              <a:rPr lang="en-US" altLang="zh-CN" sz="4000" b="1" dirty="0">
                <a:ea typeface="幼圆" panose="02010509060101010101" pitchFamily="49" charset="-122"/>
              </a:rPr>
              <a:t/>
            </a:r>
            <a:br>
              <a:rPr lang="en-US" altLang="zh-CN" sz="4000" b="1" dirty="0">
                <a:ea typeface="幼圆" panose="02010509060101010101" pitchFamily="49" charset="-122"/>
              </a:rPr>
            </a:br>
            <a:r>
              <a:rPr lang="zh-CN" altLang="en-US" sz="4000" b="1" dirty="0">
                <a:ea typeface="幼圆" panose="02010509060101010101" pitchFamily="49" charset="-122"/>
              </a:rPr>
              <a:t>硕士论文答辩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77EB94B6-4796-4F29-BF40-F10B4FD5F7C0}"/>
              </a:ext>
            </a:extLst>
          </p:cNvPr>
          <p:cNvSpPr txBox="1">
            <a:spLocks/>
          </p:cNvSpPr>
          <p:nvPr/>
        </p:nvSpPr>
        <p:spPr>
          <a:xfrm>
            <a:off x="447792" y="3801980"/>
            <a:ext cx="8255477" cy="2620414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97236">
              <a:defRPr/>
            </a:pPr>
            <a:endParaRPr lang="en-US" altLang="zh-CN" sz="1200" dirty="0">
              <a:solidFill>
                <a:sysClr val="windowText" lastClr="000000"/>
              </a:solidFill>
              <a:latin typeface="Calibri"/>
              <a:ea typeface="宋体" panose="02010600030101010101" pitchFamily="2" charset="-122"/>
            </a:endParaRPr>
          </a:p>
          <a:p>
            <a:pPr defTabSz="1097236"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激光扫描与</a:t>
            </a:r>
            <a:r>
              <a:rPr lang="en-US" altLang="zh-CN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CT</a:t>
            </a:r>
            <a:r>
              <a:rPr lang="zh-CN" altLang="en-US" dirty="0" smtClean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体表</a:t>
            </a:r>
            <a:endParaRPr lang="en-US" altLang="zh-CN" dirty="0" smtClean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defTabSz="1097236">
              <a:defRPr/>
            </a:pPr>
            <a:r>
              <a:rPr lang="zh-CN" altLang="en-US" dirty="0" smtClean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三维</a:t>
            </a:r>
            <a:r>
              <a:rPr lang="zh-CN" altLang="en-US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点</a:t>
            </a:r>
            <a:r>
              <a:rPr lang="zh-CN" altLang="en-US" dirty="0" smtClean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云配准</a:t>
            </a:r>
            <a:r>
              <a:rPr lang="zh-CN" altLang="en-US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技术研究</a:t>
            </a:r>
          </a:p>
          <a:p>
            <a:pPr lvl="0"/>
            <a:endParaRPr lang="en-US" altLang="zh-CN" sz="1920" dirty="0">
              <a:solidFill>
                <a:sysClr val="windowText" lastClr="000000"/>
              </a:solidFill>
              <a:latin typeface="Calibri"/>
              <a:ea typeface="宋体" panose="02010600030101010101" pitchFamily="2" charset="-122"/>
            </a:endParaRPr>
          </a:p>
          <a:p>
            <a:pPr defTabSz="1097236">
              <a:lnSpc>
                <a:spcPct val="130000"/>
              </a:lnSpc>
              <a:defRPr/>
            </a:pPr>
            <a:r>
              <a:rPr lang="zh-CN" altLang="en-US" sz="2400" dirty="0" smtClean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陈敬恒</a:t>
            </a:r>
            <a:endParaRPr lang="en-US" altLang="zh-CN" sz="2400" dirty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1097236"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40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导师</a:t>
            </a:r>
            <a:r>
              <a:rPr lang="zh-CN" altLang="en-US" sz="2400" dirty="0" smtClean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：周付根 </a:t>
            </a:r>
            <a:r>
              <a:rPr lang="zh-CN" altLang="en-US" sz="240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教授</a:t>
            </a:r>
            <a:endParaRPr lang="en-US" altLang="zh-CN" sz="2400" dirty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1097236">
              <a:defRPr/>
            </a:pPr>
            <a:endParaRPr lang="en-US" altLang="zh-CN" sz="2280" dirty="0">
              <a:solidFill>
                <a:sysClr val="windowText" lastClr="000000"/>
              </a:solidFill>
              <a:latin typeface="Calibri"/>
              <a:ea typeface="宋体" panose="02010600030101010101" pitchFamily="2" charset="-122"/>
            </a:endParaRPr>
          </a:p>
          <a:p>
            <a:pPr defTabSz="1097236">
              <a:defRPr/>
            </a:pPr>
            <a:endParaRPr lang="en-US" altLang="zh-CN" sz="2400" b="1" dirty="0">
              <a:solidFill>
                <a:sysClr val="windowText" lastClr="000000"/>
              </a:solidFill>
              <a:latin typeface="Calibri"/>
              <a:ea typeface="宋体" panose="02010600030101010101" pitchFamily="2" charset="-122"/>
            </a:endParaRPr>
          </a:p>
          <a:p>
            <a:pPr defTabSz="1097236">
              <a:defRPr/>
            </a:pPr>
            <a:endParaRPr lang="en-US" altLang="zh-CN" sz="2400" dirty="0">
              <a:solidFill>
                <a:sysClr val="windowText" lastClr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2" y="352674"/>
            <a:ext cx="6216348" cy="15912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99" y="352673"/>
            <a:ext cx="1591217" cy="159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Clr>
                <a:srgbClr val="01779A"/>
              </a:buClr>
              <a:buFont typeface="+mj-ea"/>
              <a:buAutoNum type="circleNumDbPlain" startAt="2"/>
            </a:pP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各配准算法的稳定性对比实验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0587" y="2034540"/>
            <a:ext cx="74447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为了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</a:t>
            </a:r>
            <a:r>
              <a:rPr lang="en-US" altLang="zh-CN" sz="1400" dirty="0" err="1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网络的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鲁棒性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，我们考虑数据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部分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残缺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的情况并进行实验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4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06285" y="3368720"/>
            <a:ext cx="3263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sz="16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相比所有对比方法，</a:t>
            </a:r>
            <a:r>
              <a:rPr lang="en-US" altLang="zh-CN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00" dirty="0" err="1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最鲁棒稳定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的，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效果最好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的；</a:t>
            </a:r>
            <a:endParaRPr lang="en-US" altLang="zh-CN" sz="14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en-US" altLang="zh-CN" sz="1400" dirty="0" err="1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效率要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远高于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其他算法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1400" dirty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260181" y="2704377"/>
            <a:ext cx="5309198" cy="23263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35500"/>
            <a:ext cx="5982218" cy="14479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625600" y="6100918"/>
            <a:ext cx="426720" cy="198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en-US" altLang="zh-CN" sz="3200" b="1" dirty="0" err="1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特征描述子提取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806285" y="3367206"/>
            <a:ext cx="3263696" cy="17558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8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0" y="2773313"/>
            <a:ext cx="7854931" cy="2784930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Clr>
                <a:srgbClr val="01779A"/>
              </a:buClr>
              <a:buFont typeface="+mj-ea"/>
              <a:buAutoNum type="circleNumDbPlain" startAt="3"/>
            </a:pP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不同数据集下各个配准方法误差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对比实验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0587" y="2034540"/>
            <a:ext cx="74447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为了验证在体表点云数据集上训练的神经网络，能否用于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其他部位的点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配准中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，我们使用该网络分别对胸腹部（</a:t>
            </a:r>
            <a:r>
              <a:rPr lang="en-US" altLang="zh-CN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Body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）、头部（</a:t>
            </a:r>
            <a:r>
              <a:rPr lang="en-US" altLang="zh-CN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Head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）和</a:t>
            </a:r>
            <a:r>
              <a:rPr lang="en-US" altLang="zh-CN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Armadillo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（斯坦福点云数据）进行了处理。</a:t>
            </a:r>
            <a:endParaRPr lang="en-US" altLang="zh-CN" sz="14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363" y="4940855"/>
            <a:ext cx="798490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sz="16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 err="1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Body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数据集上粒精度最高，但在另外两个数据集中比传统方法精度要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低。即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无法直接适用于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其他数据集。</a:t>
            </a:r>
            <a:endParaRPr lang="en-US" altLang="zh-CN" sz="14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原因：</a:t>
            </a:r>
            <a:endParaRPr lang="en-US" altLang="zh-CN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主要是因为测试数据集的分布与训练数据集的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分布差异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较大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，这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也这符合深度学习网络的特点</a:t>
            </a:r>
          </a:p>
        </p:txBody>
      </p:sp>
      <p:sp>
        <p:nvSpPr>
          <p:cNvPr id="15" name="矩形 14"/>
          <p:cNvSpPr/>
          <p:nvPr/>
        </p:nvSpPr>
        <p:spPr>
          <a:xfrm>
            <a:off x="3291840" y="4547495"/>
            <a:ext cx="4267200" cy="22703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en-US" altLang="zh-CN" sz="3200" b="1" dirty="0" err="1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特征描述子提取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41363" y="5048149"/>
            <a:ext cx="7984908" cy="16215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26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483006"/>
            <a:ext cx="4294402" cy="490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难点分析：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由于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比较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平坦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的性质，特征描述子存在以下</a:t>
            </a:r>
            <a:r>
              <a:rPr lang="en-US" altLang="zh-CN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个问题：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特征关键点的特征</a:t>
            </a:r>
            <a:r>
              <a:rPr lang="zh-CN" altLang="en-US" sz="1800" b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区分度过小</a:t>
            </a: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800" b="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难点</a:t>
            </a: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导致存在大量的</a:t>
            </a:r>
            <a:r>
              <a:rPr lang="zh-CN" altLang="en-US" sz="1800" b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错误特征匹配对</a:t>
            </a: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；</a:t>
            </a:r>
            <a:endParaRPr lang="en-US" altLang="zh-CN" sz="1800" b="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  <a:sym typeface="Wingdings 2" panose="05020102010507070707" pitchFamily="18" charset="2"/>
            </a:endParaRPr>
          </a:p>
          <a:p>
            <a:pPr marL="857250" lvl="1" indent="-457200"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体表点云可能存在大量的</a:t>
            </a:r>
            <a:r>
              <a:rPr lang="zh-CN" altLang="en-US" sz="1800" b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离群特征点</a:t>
            </a: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800" b="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00050" lvl="1" indent="0" algn="just">
              <a:buClr>
                <a:srgbClr val="01779A"/>
              </a:buClr>
              <a:buNone/>
            </a:pPr>
            <a:endParaRPr lang="en-US" altLang="zh-CN" sz="1800" b="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Clr>
                <a:srgbClr val="99CCFF"/>
              </a:buClr>
              <a:buNone/>
            </a:pPr>
            <a:endParaRPr lang="en-US" altLang="zh-CN" sz="2000" b="1" dirty="0" smtClean="0">
              <a:solidFill>
                <a:schemeClr val="accent4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解决思路：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结合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特征信息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几何约束信息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，将特征匹配问题转化成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图配准问题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求解，结果更加鲁棒。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03" y="1804298"/>
            <a:ext cx="2442383" cy="15877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401" y="4127867"/>
            <a:ext cx="4128640" cy="23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99" y="1189733"/>
            <a:ext cx="2742905" cy="28684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90" y="2443335"/>
            <a:ext cx="1658256" cy="3401863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189095" y="1532709"/>
            <a:ext cx="0" cy="5164182"/>
          </a:xfrm>
          <a:prstGeom prst="line">
            <a:avLst/>
          </a:prstGeom>
          <a:ln w="19050">
            <a:solidFill>
              <a:srgbClr val="0177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146968" y="1645915"/>
            <a:ext cx="4433742" cy="949234"/>
          </a:xfrm>
          <a:prstGeom prst="roundRect">
            <a:avLst>
              <a:gd name="adj" fmla="val 10652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1779A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构造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模板图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场景图</a:t>
            </a:r>
            <a:endParaRPr lang="en-US" altLang="zh-CN" sz="20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采样特征点作为节点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构造边（</a:t>
            </a:r>
            <a:r>
              <a:rPr lang="en-US" altLang="zh-CN" sz="16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最近邻 或 </a:t>
            </a:r>
            <a:r>
              <a:rPr lang="en-US" altLang="zh-CN" sz="16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Delaunay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三角剖分）</a:t>
            </a:r>
            <a:endParaRPr lang="zh-CN" altLang="en-US" sz="16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82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189095" y="1532709"/>
            <a:ext cx="0" cy="5164182"/>
          </a:xfrm>
          <a:prstGeom prst="line">
            <a:avLst/>
          </a:prstGeom>
          <a:ln w="19050">
            <a:solidFill>
              <a:srgbClr val="0177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66"/>
          <p:cNvSpPr/>
          <p:nvPr/>
        </p:nvSpPr>
        <p:spPr>
          <a:xfrm>
            <a:off x="93565" y="3269059"/>
            <a:ext cx="4487145" cy="2577935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6968" y="3383660"/>
            <a:ext cx="3095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图匹配方法的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目标函数</a:t>
            </a:r>
            <a:endParaRPr lang="zh-CN" altLang="en-US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8" name="对象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44607"/>
              </p:ext>
            </p:extLst>
          </p:nvPr>
        </p:nvGraphicFramePr>
        <p:xfrm>
          <a:off x="153092" y="3890563"/>
          <a:ext cx="4427618" cy="560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4" name="AxMath" r:id="rId6" imgW="2921040" imgH="369360" progId="Equation.AxMath">
                  <p:embed/>
                </p:oleObj>
              </mc:Choice>
              <mc:Fallback>
                <p:oleObj name="AxMath" r:id="rId6" imgW="2921040" imgH="369360" progId="Equation.AxMath">
                  <p:embed/>
                  <p:pic>
                    <p:nvPicPr>
                      <p:cNvPr id="68" name="对象 6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3092" y="3890563"/>
                        <a:ext cx="4427618" cy="560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203131"/>
              </p:ext>
            </p:extLst>
          </p:nvPr>
        </p:nvGraphicFramePr>
        <p:xfrm>
          <a:off x="458954" y="5002327"/>
          <a:ext cx="1372422" cy="27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AxMath" r:id="rId8" imgW="934920" imgH="186480" progId="Equation.AxMath">
                  <p:embed/>
                </p:oleObj>
              </mc:Choice>
              <mc:Fallback>
                <p:oleObj name="AxMath" r:id="rId8" imgW="934920" imgH="186480" progId="Equation.AxMath">
                  <p:embed/>
                  <p:pic>
                    <p:nvPicPr>
                      <p:cNvPr id="69" name="对象 6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8954" y="5002327"/>
                        <a:ext cx="1372422" cy="27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66243"/>
              </p:ext>
            </p:extLst>
          </p:nvPr>
        </p:nvGraphicFramePr>
        <p:xfrm>
          <a:off x="424770" y="5374977"/>
          <a:ext cx="1440791" cy="28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" name="AxMath" r:id="rId10" imgW="950400" imgH="186480" progId="Equation.AxMath">
                  <p:embed/>
                </p:oleObj>
              </mc:Choice>
              <mc:Fallback>
                <p:oleObj name="AxMath" r:id="rId10" imgW="950400" imgH="186480" progId="Equation.AxMath">
                  <p:embed/>
                  <p:pic>
                    <p:nvPicPr>
                      <p:cNvPr id="70" name="对象 6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4770" y="5374977"/>
                        <a:ext cx="1440791" cy="281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669530"/>
              </p:ext>
            </p:extLst>
          </p:nvPr>
        </p:nvGraphicFramePr>
        <p:xfrm>
          <a:off x="942807" y="4653826"/>
          <a:ext cx="404716" cy="239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" name="AxMath" r:id="rId12" imgW="302760" imgH="179280" progId="Equation.AxMath">
                  <p:embed/>
                </p:oleObj>
              </mc:Choice>
              <mc:Fallback>
                <p:oleObj name="AxMath" r:id="rId12" imgW="302760" imgH="179280" progId="Equation.AxMath">
                  <p:embed/>
                  <p:pic>
                    <p:nvPicPr>
                      <p:cNvPr id="71" name="对象 7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42807" y="4653826"/>
                        <a:ext cx="404716" cy="239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032099" y="4604268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：配准函数</a:t>
            </a:r>
            <a:endParaRPr lang="zh-CN" altLang="en-US" sz="1600" dirty="0"/>
          </a:p>
        </p:txBody>
      </p:sp>
      <p:sp>
        <p:nvSpPr>
          <p:cNvPr id="72" name="矩形 71"/>
          <p:cNvSpPr/>
          <p:nvPr/>
        </p:nvSpPr>
        <p:spPr>
          <a:xfrm>
            <a:off x="2032099" y="4948122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：特征匹配奖励</a:t>
            </a:r>
          </a:p>
        </p:txBody>
      </p:sp>
      <p:sp>
        <p:nvSpPr>
          <p:cNvPr id="73" name="矩形 72"/>
          <p:cNvSpPr/>
          <p:nvPr/>
        </p:nvSpPr>
        <p:spPr>
          <a:xfrm>
            <a:off x="2032099" y="5317846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：</a:t>
            </a:r>
            <a:r>
              <a:rPr lang="zh-CN" altLang="en-US" sz="1600" dirty="0" smtClean="0"/>
              <a:t>边（几何）匹配</a:t>
            </a:r>
            <a:r>
              <a:rPr lang="zh-CN" altLang="en-US" sz="1600" dirty="0"/>
              <a:t>代价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9090" y="2443335"/>
            <a:ext cx="1658256" cy="3401863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146968" y="1645915"/>
            <a:ext cx="4433742" cy="949234"/>
          </a:xfrm>
          <a:prstGeom prst="roundRect">
            <a:avLst>
              <a:gd name="adj" fmla="val 10652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1779A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构造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模板图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场景图</a:t>
            </a:r>
            <a:endParaRPr lang="en-US" altLang="zh-CN" sz="20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采样特征点作为节点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构造边（</a:t>
            </a:r>
            <a:r>
              <a:rPr lang="en-US" altLang="zh-CN" sz="16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最近邻 或 </a:t>
            </a:r>
            <a:r>
              <a:rPr lang="en-US" altLang="zh-CN" sz="16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Delaunay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三角剖分）</a:t>
            </a:r>
            <a:endParaRPr lang="zh-CN" altLang="en-US" sz="16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378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15" y="3596631"/>
            <a:ext cx="2799187" cy="2021073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189095" y="1532709"/>
            <a:ext cx="0" cy="5164182"/>
          </a:xfrm>
          <a:prstGeom prst="line">
            <a:avLst/>
          </a:prstGeom>
          <a:ln w="19050">
            <a:solidFill>
              <a:srgbClr val="0177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66"/>
          <p:cNvSpPr/>
          <p:nvPr/>
        </p:nvSpPr>
        <p:spPr>
          <a:xfrm>
            <a:off x="93565" y="3269059"/>
            <a:ext cx="4487145" cy="2577935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6968" y="3383660"/>
            <a:ext cx="3095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图匹配方法的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目标函数</a:t>
            </a:r>
            <a:endParaRPr lang="zh-CN" altLang="en-US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8" name="对象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44607"/>
              </p:ext>
            </p:extLst>
          </p:nvPr>
        </p:nvGraphicFramePr>
        <p:xfrm>
          <a:off x="153092" y="3890563"/>
          <a:ext cx="4427618" cy="560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4" name="AxMath" r:id="rId7" imgW="2921040" imgH="369360" progId="Equation.AxMath">
                  <p:embed/>
                </p:oleObj>
              </mc:Choice>
              <mc:Fallback>
                <p:oleObj name="AxMath" r:id="rId7" imgW="2921040" imgH="369360" progId="Equation.AxMath">
                  <p:embed/>
                  <p:pic>
                    <p:nvPicPr>
                      <p:cNvPr id="68" name="对象 6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092" y="3890563"/>
                        <a:ext cx="4427618" cy="560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203131"/>
              </p:ext>
            </p:extLst>
          </p:nvPr>
        </p:nvGraphicFramePr>
        <p:xfrm>
          <a:off x="458954" y="5002327"/>
          <a:ext cx="1372422" cy="27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" name="AxMath" r:id="rId9" imgW="934920" imgH="186480" progId="Equation.AxMath">
                  <p:embed/>
                </p:oleObj>
              </mc:Choice>
              <mc:Fallback>
                <p:oleObj name="AxMath" r:id="rId9" imgW="934920" imgH="186480" progId="Equation.AxMath">
                  <p:embed/>
                  <p:pic>
                    <p:nvPicPr>
                      <p:cNvPr id="69" name="对象 6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8954" y="5002327"/>
                        <a:ext cx="1372422" cy="27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66243"/>
              </p:ext>
            </p:extLst>
          </p:nvPr>
        </p:nvGraphicFramePr>
        <p:xfrm>
          <a:off x="424770" y="5374977"/>
          <a:ext cx="1440791" cy="28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" name="AxMath" r:id="rId11" imgW="950400" imgH="186480" progId="Equation.AxMath">
                  <p:embed/>
                </p:oleObj>
              </mc:Choice>
              <mc:Fallback>
                <p:oleObj name="AxMath" r:id="rId11" imgW="950400" imgH="186480" progId="Equation.AxMath">
                  <p:embed/>
                  <p:pic>
                    <p:nvPicPr>
                      <p:cNvPr id="70" name="对象 6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4770" y="5374977"/>
                        <a:ext cx="1440791" cy="281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669530"/>
              </p:ext>
            </p:extLst>
          </p:nvPr>
        </p:nvGraphicFramePr>
        <p:xfrm>
          <a:off x="942807" y="4653826"/>
          <a:ext cx="404716" cy="239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" name="AxMath" r:id="rId13" imgW="302760" imgH="179280" progId="Equation.AxMath">
                  <p:embed/>
                </p:oleObj>
              </mc:Choice>
              <mc:Fallback>
                <p:oleObj name="AxMath" r:id="rId13" imgW="302760" imgH="179280" progId="Equation.AxMath">
                  <p:embed/>
                  <p:pic>
                    <p:nvPicPr>
                      <p:cNvPr id="71" name="对象 7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42807" y="4653826"/>
                        <a:ext cx="404716" cy="239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032099" y="4604268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：配准函数</a:t>
            </a:r>
            <a:endParaRPr lang="zh-CN" altLang="en-US" sz="1600" dirty="0"/>
          </a:p>
        </p:txBody>
      </p:sp>
      <p:sp>
        <p:nvSpPr>
          <p:cNvPr id="72" name="矩形 71"/>
          <p:cNvSpPr/>
          <p:nvPr/>
        </p:nvSpPr>
        <p:spPr>
          <a:xfrm>
            <a:off x="2032099" y="4948122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：特征匹配奖励</a:t>
            </a:r>
          </a:p>
        </p:txBody>
      </p:sp>
      <p:sp>
        <p:nvSpPr>
          <p:cNvPr id="73" name="矩形 72"/>
          <p:cNvSpPr/>
          <p:nvPr/>
        </p:nvSpPr>
        <p:spPr>
          <a:xfrm>
            <a:off x="2032099" y="5317846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：</a:t>
            </a:r>
            <a:r>
              <a:rPr lang="zh-CN" altLang="en-US" sz="1600" dirty="0" smtClean="0"/>
              <a:t>边（几何）匹配</a:t>
            </a:r>
            <a:r>
              <a:rPr lang="zh-CN" altLang="en-US" sz="1600" dirty="0"/>
              <a:t>代价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66047" y="5683666"/>
            <a:ext cx="219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特征信息与几何约束信息共同作用的示意图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60182" y="4942822"/>
            <a:ext cx="3642320" cy="375023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4" idx="6"/>
          </p:cNvCxnSpPr>
          <p:nvPr/>
        </p:nvCxnSpPr>
        <p:spPr>
          <a:xfrm flipV="1">
            <a:off x="3902502" y="4720046"/>
            <a:ext cx="1587467" cy="410288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9090" y="2443335"/>
            <a:ext cx="1658256" cy="3401863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146968" y="1645915"/>
            <a:ext cx="4433742" cy="949234"/>
          </a:xfrm>
          <a:prstGeom prst="roundRect">
            <a:avLst>
              <a:gd name="adj" fmla="val 10652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1779A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构造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模板图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场景图</a:t>
            </a:r>
            <a:endParaRPr lang="en-US" altLang="zh-CN" sz="20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采样特征点作为节点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构造边（</a:t>
            </a:r>
            <a:r>
              <a:rPr lang="en-US" altLang="zh-CN" sz="16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最近邻 或 </a:t>
            </a:r>
            <a:r>
              <a:rPr lang="en-US" altLang="zh-CN" sz="16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Delaunay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三角剖分）</a:t>
            </a:r>
            <a:endParaRPr lang="zh-CN" altLang="en-US" sz="16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77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15" y="3596631"/>
            <a:ext cx="2799187" cy="2021073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189095" y="1532709"/>
            <a:ext cx="0" cy="5164182"/>
          </a:xfrm>
          <a:prstGeom prst="line">
            <a:avLst/>
          </a:prstGeom>
          <a:ln w="19050">
            <a:solidFill>
              <a:srgbClr val="0177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66"/>
          <p:cNvSpPr/>
          <p:nvPr/>
        </p:nvSpPr>
        <p:spPr>
          <a:xfrm>
            <a:off x="93565" y="3269059"/>
            <a:ext cx="4487145" cy="2577935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6968" y="3383660"/>
            <a:ext cx="3095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图匹配方法的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目标函数</a:t>
            </a:r>
            <a:endParaRPr lang="zh-CN" altLang="en-US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8" name="对象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44607"/>
              </p:ext>
            </p:extLst>
          </p:nvPr>
        </p:nvGraphicFramePr>
        <p:xfrm>
          <a:off x="153092" y="3890563"/>
          <a:ext cx="4427618" cy="560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AxMath" r:id="rId7" imgW="2921040" imgH="369360" progId="Equation.AxMath">
                  <p:embed/>
                </p:oleObj>
              </mc:Choice>
              <mc:Fallback>
                <p:oleObj name="AxMath" r:id="rId7" imgW="2921040" imgH="369360" progId="Equation.AxMath">
                  <p:embed/>
                  <p:pic>
                    <p:nvPicPr>
                      <p:cNvPr id="68" name="对象 6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092" y="3890563"/>
                        <a:ext cx="4427618" cy="560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203131"/>
              </p:ext>
            </p:extLst>
          </p:nvPr>
        </p:nvGraphicFramePr>
        <p:xfrm>
          <a:off x="458954" y="5002327"/>
          <a:ext cx="1372422" cy="27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AxMath" r:id="rId9" imgW="934920" imgH="186480" progId="Equation.AxMath">
                  <p:embed/>
                </p:oleObj>
              </mc:Choice>
              <mc:Fallback>
                <p:oleObj name="AxMath" r:id="rId9" imgW="934920" imgH="186480" progId="Equation.AxMath">
                  <p:embed/>
                  <p:pic>
                    <p:nvPicPr>
                      <p:cNvPr id="69" name="对象 6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8954" y="5002327"/>
                        <a:ext cx="1372422" cy="27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66243"/>
              </p:ext>
            </p:extLst>
          </p:nvPr>
        </p:nvGraphicFramePr>
        <p:xfrm>
          <a:off x="424770" y="5374977"/>
          <a:ext cx="1440791" cy="28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AxMath" r:id="rId11" imgW="950400" imgH="186480" progId="Equation.AxMath">
                  <p:embed/>
                </p:oleObj>
              </mc:Choice>
              <mc:Fallback>
                <p:oleObj name="AxMath" r:id="rId11" imgW="950400" imgH="186480" progId="Equation.AxMath">
                  <p:embed/>
                  <p:pic>
                    <p:nvPicPr>
                      <p:cNvPr id="70" name="对象 6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4770" y="5374977"/>
                        <a:ext cx="1440791" cy="281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669530"/>
              </p:ext>
            </p:extLst>
          </p:nvPr>
        </p:nvGraphicFramePr>
        <p:xfrm>
          <a:off x="942807" y="4653826"/>
          <a:ext cx="404716" cy="239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AxMath" r:id="rId13" imgW="302760" imgH="179280" progId="Equation.AxMath">
                  <p:embed/>
                </p:oleObj>
              </mc:Choice>
              <mc:Fallback>
                <p:oleObj name="AxMath" r:id="rId13" imgW="302760" imgH="179280" progId="Equation.AxMath">
                  <p:embed/>
                  <p:pic>
                    <p:nvPicPr>
                      <p:cNvPr id="71" name="对象 7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42807" y="4653826"/>
                        <a:ext cx="404716" cy="239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032099" y="4604268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：配准函数</a:t>
            </a:r>
            <a:endParaRPr lang="zh-CN" altLang="en-US" sz="1600" dirty="0"/>
          </a:p>
        </p:txBody>
      </p:sp>
      <p:sp>
        <p:nvSpPr>
          <p:cNvPr id="72" name="矩形 71"/>
          <p:cNvSpPr/>
          <p:nvPr/>
        </p:nvSpPr>
        <p:spPr>
          <a:xfrm>
            <a:off x="2032099" y="4948122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：特征匹配奖励</a:t>
            </a:r>
          </a:p>
        </p:txBody>
      </p:sp>
      <p:sp>
        <p:nvSpPr>
          <p:cNvPr id="73" name="矩形 72"/>
          <p:cNvSpPr/>
          <p:nvPr/>
        </p:nvSpPr>
        <p:spPr>
          <a:xfrm>
            <a:off x="2032099" y="5317846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：</a:t>
            </a:r>
            <a:r>
              <a:rPr lang="zh-CN" altLang="en-US" sz="1600" dirty="0" smtClean="0"/>
              <a:t>边（几何）匹配</a:t>
            </a:r>
            <a:r>
              <a:rPr lang="zh-CN" altLang="en-US" sz="1600" dirty="0"/>
              <a:t>代价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66047" y="5683666"/>
            <a:ext cx="219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特征信息与几何约束信息共同作用的示意图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60181" y="5317288"/>
            <a:ext cx="4129727" cy="375023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4" idx="6"/>
          </p:cNvCxnSpPr>
          <p:nvPr/>
        </p:nvCxnSpPr>
        <p:spPr>
          <a:xfrm flipV="1">
            <a:off x="4389908" y="4825700"/>
            <a:ext cx="1319628" cy="6791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9090" y="2443335"/>
            <a:ext cx="1658256" cy="3401863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146968" y="1645915"/>
            <a:ext cx="4433742" cy="949234"/>
          </a:xfrm>
          <a:prstGeom prst="roundRect">
            <a:avLst>
              <a:gd name="adj" fmla="val 10652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1779A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构造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模板图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场景图</a:t>
            </a:r>
            <a:endParaRPr lang="en-US" altLang="zh-CN" sz="20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采样特征点作为节点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构造边（</a:t>
            </a:r>
            <a:r>
              <a:rPr lang="en-US" altLang="zh-CN" sz="16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最近邻 或 </a:t>
            </a:r>
            <a:r>
              <a:rPr lang="en-US" altLang="zh-CN" sz="16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Delaunay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三角剖分）</a:t>
            </a:r>
            <a:endParaRPr lang="zh-CN" altLang="en-US" sz="16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6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189095" y="1532709"/>
            <a:ext cx="0" cy="5164182"/>
          </a:xfrm>
          <a:prstGeom prst="line">
            <a:avLst/>
          </a:prstGeom>
          <a:ln w="19050">
            <a:solidFill>
              <a:srgbClr val="0177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41141" y="1438538"/>
            <a:ext cx="585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通过使用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赋值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矩阵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，将目标函数写</a:t>
            </a:r>
            <a:r>
              <a:rPr lang="zh-CN" altLang="en-US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成简洁的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矩阵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形式</a:t>
            </a:r>
            <a:r>
              <a:rPr lang="zh-CN" altLang="en-US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168752"/>
              </p:ext>
            </p:extLst>
          </p:nvPr>
        </p:nvGraphicFramePr>
        <p:xfrm>
          <a:off x="825494" y="1885846"/>
          <a:ext cx="4339776" cy="1332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2" name="AxMath" r:id="rId6" imgW="2347920" imgH="720360" progId="Equation.AxMath">
                  <p:embed/>
                </p:oleObj>
              </mc:Choice>
              <mc:Fallback>
                <p:oleObj name="AxMath" r:id="rId6" imgW="2347920" imgH="72036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5494" y="1885846"/>
                        <a:ext cx="4339776" cy="1332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367318"/>
              </p:ext>
            </p:extLst>
          </p:nvPr>
        </p:nvGraphicFramePr>
        <p:xfrm>
          <a:off x="341927" y="3522785"/>
          <a:ext cx="2540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3" name="AxMath" r:id="rId8" imgW="126360" imgH="170280" progId="Equation.AxMath">
                  <p:embed/>
                </p:oleObj>
              </mc:Choice>
              <mc:Fallback>
                <p:oleObj name="AxMath" r:id="rId8" imgW="126360" imgH="17028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1927" y="3522785"/>
                        <a:ext cx="254000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177438"/>
              </p:ext>
            </p:extLst>
          </p:nvPr>
        </p:nvGraphicFramePr>
        <p:xfrm>
          <a:off x="4186158" y="3854723"/>
          <a:ext cx="2304256" cy="698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4" name="AxMath" r:id="rId10" imgW="1371960" imgH="416160" progId="Equation.AxMath">
                  <p:embed/>
                </p:oleObj>
              </mc:Choice>
              <mc:Fallback>
                <p:oleObj name="AxMath" r:id="rId10" imgW="1371960" imgH="4161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6158" y="3854723"/>
                        <a:ext cx="2304256" cy="698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95488"/>
              </p:ext>
            </p:extLst>
          </p:nvPr>
        </p:nvGraphicFramePr>
        <p:xfrm>
          <a:off x="141141" y="5295804"/>
          <a:ext cx="3900221" cy="125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" name="AxMath" r:id="rId12" imgW="2624400" imgH="847440" progId="Equation.AxMath">
                  <p:embed/>
                </p:oleObj>
              </mc:Choice>
              <mc:Fallback>
                <p:oleObj name="AxMath" r:id="rId12" imgW="2624400" imgH="847440" progId="Equation.AxMath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1141" y="5295804"/>
                        <a:ext cx="3900221" cy="125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E:\xia\University\graduate\work\3D\3D_registration\论文撰写\图片\D_fun.png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815" y="5183260"/>
            <a:ext cx="2905662" cy="13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559094" y="3475760"/>
            <a:ext cx="2436652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      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维二值分配矩阵，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ts val="19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表示匹配第</a:t>
            </a:r>
            <a:r>
              <a:rPr lang="en-US" altLang="zh-CN" sz="16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个模板点与第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j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个场景点。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990537"/>
              </p:ext>
            </p:extLst>
          </p:nvPr>
        </p:nvGraphicFramePr>
        <p:xfrm>
          <a:off x="799367" y="3522785"/>
          <a:ext cx="628929" cy="285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6" name="AxMath" r:id="rId15" imgW="378000" imgH="171360" progId="Equation.AxMath">
                  <p:embed/>
                </p:oleObj>
              </mc:Choice>
              <mc:Fallback>
                <p:oleObj name="AxMath" r:id="rId15" imgW="378000" imgH="171360" progId="Equation.AxMath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99367" y="3522785"/>
                        <a:ext cx="628929" cy="285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19363"/>
              </p:ext>
            </p:extLst>
          </p:nvPr>
        </p:nvGraphicFramePr>
        <p:xfrm>
          <a:off x="649657" y="3770068"/>
          <a:ext cx="858559" cy="275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7" name="AxMath" r:id="rId17" imgW="549000" imgH="176760" progId="Equation.AxMath">
                  <p:embed/>
                </p:oleObj>
              </mc:Choice>
              <mc:Fallback>
                <p:oleObj name="AxMath" r:id="rId17" imgW="549000" imgH="176760" progId="Equation.AxMath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49657" y="3770068"/>
                        <a:ext cx="858559" cy="275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/>
          <p:cNvSpPr/>
          <p:nvPr/>
        </p:nvSpPr>
        <p:spPr>
          <a:xfrm>
            <a:off x="3900221" y="3325261"/>
            <a:ext cx="3066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C(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i,j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表示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匹配第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个模板点与第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个场景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点所获得的特征匹配奖励。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849723"/>
              </p:ext>
            </p:extLst>
          </p:nvPr>
        </p:nvGraphicFramePr>
        <p:xfrm>
          <a:off x="327047" y="4924038"/>
          <a:ext cx="642268" cy="30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8" name="AxMath" r:id="rId19" imgW="406080" imgH="192960" progId="Equation.AxMath">
                  <p:embed/>
                </p:oleObj>
              </mc:Choice>
              <mc:Fallback>
                <p:oleObj name="AxMath" r:id="rId19" imgW="406080" imgH="192960" progId="Equation.AxMath">
                  <p:embed/>
                  <p:pic>
                    <p:nvPicPr>
                      <p:cNvPr id="42" name="对象 4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27047" y="4924038"/>
                        <a:ext cx="642268" cy="30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923726" y="4880420"/>
            <a:ext cx="3262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表示两条匹配边之间的匹配代价。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295169" y="3298126"/>
            <a:ext cx="2796371" cy="1278514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900221" y="3311239"/>
            <a:ext cx="3127596" cy="1265401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257375" y="4884717"/>
            <a:ext cx="6770442" cy="1812174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39090" y="2443335"/>
            <a:ext cx="1658256" cy="34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90" y="2443335"/>
            <a:ext cx="1658256" cy="3401863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189095" y="1532709"/>
            <a:ext cx="0" cy="5164182"/>
          </a:xfrm>
          <a:prstGeom prst="line">
            <a:avLst/>
          </a:prstGeom>
          <a:ln w="19050">
            <a:solidFill>
              <a:srgbClr val="0177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597933"/>
              </p:ext>
            </p:extLst>
          </p:nvPr>
        </p:nvGraphicFramePr>
        <p:xfrm>
          <a:off x="338559" y="2417730"/>
          <a:ext cx="3767409" cy="1156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8" name="AxMath" r:id="rId7" imgW="2347920" imgH="720360" progId="Equation.AxMath">
                  <p:embed/>
                </p:oleObj>
              </mc:Choice>
              <mc:Fallback>
                <p:oleObj name="AxMath" r:id="rId7" imgW="2347920" imgH="72036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8559" y="2417730"/>
                        <a:ext cx="3767409" cy="1156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251844"/>
              </p:ext>
            </p:extLst>
          </p:nvPr>
        </p:nvGraphicFramePr>
        <p:xfrm>
          <a:off x="3203893" y="4415235"/>
          <a:ext cx="3910205" cy="114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9" name="AxMath" r:id="rId9" imgW="2611440" imgH="763920" progId="Equation.AxMath">
                  <p:embed/>
                </p:oleObj>
              </mc:Choice>
              <mc:Fallback>
                <p:oleObj name="AxMath" r:id="rId9" imgW="2611440" imgH="76392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3893" y="4415235"/>
                        <a:ext cx="3910205" cy="114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图片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18" y="3958234"/>
            <a:ext cx="2984881" cy="2311600"/>
          </a:xfrm>
          <a:prstGeom prst="rect">
            <a:avLst/>
          </a:prstGeom>
        </p:spPr>
      </p:pic>
      <p:sp>
        <p:nvSpPr>
          <p:cNvPr id="4" name="右弧形箭头 3"/>
          <p:cNvSpPr/>
          <p:nvPr/>
        </p:nvSpPr>
        <p:spPr>
          <a:xfrm rot="19195216">
            <a:off x="3079591" y="3032687"/>
            <a:ext cx="557494" cy="137325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86268" y="1576684"/>
            <a:ext cx="457048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方程简化：</a:t>
            </a:r>
            <a:endParaRPr lang="en-US" altLang="zh-CN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rgbClr val="01779A"/>
                </a:solidFill>
              </a:rPr>
              <a:t>由于</a:t>
            </a:r>
            <a:r>
              <a:rPr lang="zh-CN" altLang="en-US" dirty="0">
                <a:solidFill>
                  <a:srgbClr val="01779A"/>
                </a:solidFill>
              </a:rPr>
              <a:t>原公式的</a:t>
            </a:r>
            <a:r>
              <a:rPr lang="zh-CN" altLang="en-US" dirty="0">
                <a:solidFill>
                  <a:srgbClr val="C00000"/>
                </a:solidFill>
              </a:rPr>
              <a:t>计算量太大</a:t>
            </a:r>
            <a:r>
              <a:rPr lang="zh-CN" altLang="en-US" dirty="0" smtClean="0">
                <a:solidFill>
                  <a:srgbClr val="01779A"/>
                </a:solidFill>
              </a:rPr>
              <a:t>，进行以下简化。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3721479" y="3012661"/>
            <a:ext cx="346761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简化：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初始：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候选点集包含所有的场景点；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现在：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候选点集仅含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最近邻点。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760809" y="3052258"/>
            <a:ext cx="3278292" cy="852956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2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90" y="2443335"/>
            <a:ext cx="1658256" cy="3401863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189095" y="1532709"/>
            <a:ext cx="0" cy="5164182"/>
          </a:xfrm>
          <a:prstGeom prst="line">
            <a:avLst/>
          </a:prstGeom>
          <a:ln w="19050">
            <a:solidFill>
              <a:srgbClr val="0177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822399"/>
              </p:ext>
            </p:extLst>
          </p:nvPr>
        </p:nvGraphicFramePr>
        <p:xfrm>
          <a:off x="533026" y="2182077"/>
          <a:ext cx="6065689" cy="1339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" name="AxMath" r:id="rId7" imgW="2948040" imgH="650520" progId="Equation.AxMath">
                  <p:embed/>
                </p:oleObj>
              </mc:Choice>
              <mc:Fallback>
                <p:oleObj name="AxMath" r:id="rId7" imgW="2948040" imgH="65052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3026" y="2182077"/>
                        <a:ext cx="6065689" cy="1339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177303" y="166544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优化技巧：</a:t>
            </a:r>
            <a:endParaRPr lang="en-US" altLang="zh-CN" sz="2000" b="1" dirty="0" smtClean="0">
              <a:solidFill>
                <a:schemeClr val="accent4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830923"/>
              </p:ext>
            </p:extLst>
          </p:nvPr>
        </p:nvGraphicFramePr>
        <p:xfrm>
          <a:off x="177303" y="4037031"/>
          <a:ext cx="3288936" cy="961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" name="AxMath" r:id="rId9" imgW="2611440" imgH="763920" progId="Equation.AxMath">
                  <p:embed/>
                </p:oleObj>
              </mc:Choice>
              <mc:Fallback>
                <p:oleObj name="AxMath" r:id="rId9" imgW="2611440" imgH="763920" progId="Equation.AxMat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7303" y="4037031"/>
                        <a:ext cx="3288936" cy="961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63179"/>
              </p:ext>
            </p:extLst>
          </p:nvPr>
        </p:nvGraphicFramePr>
        <p:xfrm>
          <a:off x="3868680" y="3906402"/>
          <a:ext cx="3232216" cy="1682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AxMath" r:id="rId11" imgW="2214360" imgH="1153080" progId="Equation.AxMath">
                  <p:embed/>
                </p:oleObj>
              </mc:Choice>
              <mc:Fallback>
                <p:oleObj name="AxMath" r:id="rId11" imgW="2214360" imgH="115308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68680" y="3906402"/>
                        <a:ext cx="3232216" cy="1682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左右箭头 18"/>
          <p:cNvSpPr/>
          <p:nvPr/>
        </p:nvSpPr>
        <p:spPr bwMode="auto">
          <a:xfrm>
            <a:off x="3207507" y="4712132"/>
            <a:ext cx="559904" cy="286588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7303" y="368202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方程转换：</a:t>
            </a:r>
            <a:endParaRPr lang="en-US" altLang="zh-CN" sz="2000" b="1" dirty="0" smtClean="0">
              <a:solidFill>
                <a:schemeClr val="accent4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52357" y="584519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NP</a:t>
            </a:r>
            <a:r>
              <a:rPr lang="zh-CN" altLang="en-US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难问题</a:t>
            </a:r>
            <a:endParaRPr lang="en-US" altLang="zh-CN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13223" y="584519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整数线性规划问题</a:t>
            </a:r>
            <a:endParaRPr lang="en-US" altLang="zh-CN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左右箭头 22"/>
          <p:cNvSpPr/>
          <p:nvPr/>
        </p:nvSpPr>
        <p:spPr bwMode="auto">
          <a:xfrm>
            <a:off x="3207507" y="5886570"/>
            <a:ext cx="559904" cy="286588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82625" y="1680087"/>
            <a:ext cx="6923592" cy="1841209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7303" y="3697040"/>
            <a:ext cx="6923592" cy="2614113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3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62CA1BB-4D33-4570-AE68-E1DB6DC25451}"/>
              </a:ext>
            </a:extLst>
          </p:cNvPr>
          <p:cNvSpPr txBox="1"/>
          <p:nvPr/>
        </p:nvSpPr>
        <p:spPr>
          <a:xfrm>
            <a:off x="464233" y="1407957"/>
            <a:ext cx="8215532" cy="5161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317B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一、论文研究背景及</a:t>
            </a:r>
            <a:r>
              <a:rPr lang="zh-CN" altLang="en-US" sz="2800" dirty="0" smtClean="0">
                <a:solidFill>
                  <a:srgbClr val="317B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意义 </a:t>
            </a:r>
            <a:endParaRPr lang="en-US" altLang="zh-CN" sz="2800" dirty="0">
              <a:solidFill>
                <a:srgbClr val="317B9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317B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二、论文研究内容</a:t>
            </a:r>
            <a:endParaRPr lang="en-US" altLang="zh-CN" sz="2800" dirty="0">
              <a:solidFill>
                <a:srgbClr val="317B9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4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400" dirty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 </a:t>
            </a:r>
            <a:r>
              <a:rPr lang="zh-CN" altLang="en-US" sz="2400" dirty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</a:t>
            </a:r>
            <a:r>
              <a:rPr lang="zh-CN" altLang="en-US" sz="2400" dirty="0" smtClean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预处理</a:t>
            </a:r>
            <a:endParaRPr lang="en-US" altLang="zh-CN" sz="2400" dirty="0">
              <a:solidFill>
                <a:srgbClr val="53A7C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2.2 </a:t>
            </a:r>
            <a:r>
              <a:rPr lang="en-US" altLang="zh-CN" sz="2400" dirty="0" err="1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2400" dirty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特征描述子提取网络</a:t>
            </a:r>
            <a:endParaRPr lang="en-US" altLang="zh-CN" sz="2400" dirty="0">
              <a:solidFill>
                <a:srgbClr val="53A7C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2400" dirty="0" smtClean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基于整数线性规划</a:t>
            </a:r>
            <a:r>
              <a:rPr lang="zh-CN" altLang="en-US" sz="2400" dirty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的粗配准方法</a:t>
            </a:r>
            <a:endParaRPr lang="en-US" altLang="zh-CN" sz="2400" dirty="0" smtClean="0">
              <a:solidFill>
                <a:srgbClr val="53A7C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2.4 </a:t>
            </a:r>
            <a:r>
              <a:rPr lang="zh-CN" altLang="en-US" sz="2400" dirty="0" smtClean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2400" dirty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带权重</a:t>
            </a:r>
            <a:r>
              <a:rPr lang="en-US" altLang="zh-CN" sz="2400" dirty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2400" dirty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</a:t>
            </a:r>
            <a:r>
              <a:rPr lang="zh-CN" altLang="en-US" sz="2400" dirty="0" smtClean="0">
                <a:solidFill>
                  <a:srgbClr val="53A7C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en-US" altLang="zh-CN" sz="2400" dirty="0" smtClean="0">
              <a:solidFill>
                <a:srgbClr val="53A7C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37F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三、总结与展望</a:t>
            </a:r>
            <a:endParaRPr lang="en-US" altLang="zh-CN" sz="2800" dirty="0" smtClean="0">
              <a:solidFill>
                <a:srgbClr val="337F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37F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zh-CN" altLang="en-US" sz="2800" dirty="0">
                <a:solidFill>
                  <a:srgbClr val="337F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、硕士期间取得的学术成果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828800" y="420811"/>
            <a:ext cx="523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9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090" y="2443335"/>
            <a:ext cx="1658256" cy="3401863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189095" y="1532709"/>
            <a:ext cx="0" cy="5164182"/>
          </a:xfrm>
          <a:prstGeom prst="line">
            <a:avLst/>
          </a:prstGeom>
          <a:ln w="19050">
            <a:solidFill>
              <a:srgbClr val="0177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C:\Users\hasee\AppData\Local\Temp\1567592052(1)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" y="3748257"/>
            <a:ext cx="6999640" cy="25613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802962" y="3303641"/>
            <a:ext cx="368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基于整数线性规划的粗配准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方法流程图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6362449"/>
            <a:ext cx="703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特征点匹配对结果图。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(a)NN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(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b)NNDR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(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c)Hough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(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d)GC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 (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e)ours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64" y="1383203"/>
            <a:ext cx="6965226" cy="20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857610"/>
              </p:ext>
            </p:extLst>
          </p:nvPr>
        </p:nvGraphicFramePr>
        <p:xfrm>
          <a:off x="577349" y="2447462"/>
          <a:ext cx="19304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2" name="AxMath" r:id="rId6" imgW="965160" imgH="314640" progId="Equation.AxMath">
                  <p:embed/>
                </p:oleObj>
              </mc:Choice>
              <mc:Fallback>
                <p:oleObj name="AxMath" r:id="rId6" imgW="965160" imgH="314640" progId="Equation.AxMat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7349" y="2447462"/>
                        <a:ext cx="193040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250863"/>
              </p:ext>
            </p:extLst>
          </p:nvPr>
        </p:nvGraphicFramePr>
        <p:xfrm>
          <a:off x="574382" y="5749723"/>
          <a:ext cx="3866733" cy="449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" name="AxMath" r:id="rId8" imgW="2382120" imgH="192960" progId="Equation.AxMath">
                  <p:embed/>
                </p:oleObj>
              </mc:Choice>
              <mc:Fallback>
                <p:oleObj name="AxMath" r:id="rId8" imgW="2382120" imgH="192960" progId="Equation.AxMat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4382" y="5749723"/>
                        <a:ext cx="3866733" cy="449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727982"/>
              </p:ext>
            </p:extLst>
          </p:nvPr>
        </p:nvGraphicFramePr>
        <p:xfrm>
          <a:off x="577349" y="3490200"/>
          <a:ext cx="33242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4" name="AxMath" r:id="rId10" imgW="1661760" imgH="388800" progId="Equation.AxMath">
                  <p:embed/>
                </p:oleObj>
              </mc:Choice>
              <mc:Fallback>
                <p:oleObj name="AxMath" r:id="rId10" imgW="1661760" imgH="388800" progId="Equation.AxMat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7349" y="3490200"/>
                        <a:ext cx="33242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内容占位符 2">
            <a:extLst>
              <a:ext uri="{FF2B5EF4-FFF2-40B4-BE49-F238E27FC236}">
                <a16:creationId xmlns:a16="http://schemas.microsoft.com/office/drawing/2014/main" id="{0611632B-3D6E-437F-94C3-98C45418E241}"/>
              </a:ext>
            </a:extLst>
          </p:cNvPr>
          <p:cNvSpPr txBox="1">
            <a:spLocks/>
          </p:cNvSpPr>
          <p:nvPr/>
        </p:nvSpPr>
        <p:spPr bwMode="auto">
          <a:xfrm>
            <a:off x="251520" y="1701398"/>
            <a:ext cx="4248722" cy="425178"/>
          </a:xfrm>
          <a:prstGeom prst="rect">
            <a:avLst/>
          </a:prstGeom>
          <a:gradFill flip="none" rotWithShape="1">
            <a:gsLst>
              <a:gs pos="0">
                <a:srgbClr val="53A7C6">
                  <a:shade val="30000"/>
                  <a:satMod val="115000"/>
                </a:srgbClr>
              </a:gs>
              <a:gs pos="50000">
                <a:srgbClr val="53A7C6">
                  <a:shade val="67500"/>
                  <a:satMod val="115000"/>
                </a:srgbClr>
              </a:gs>
              <a:gs pos="100000">
                <a:srgbClr val="53A7C6">
                  <a:shade val="100000"/>
                  <a:satMod val="115000"/>
                </a:srgbClr>
              </a:gs>
            </a:gsLst>
            <a:lin ang="16200000" scaled="1"/>
            <a:tileRect/>
          </a:gra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9pPr>
          </a:lstStyle>
          <a:p>
            <a:pPr marL="0" indent="0" algn="ctr">
              <a:spcBef>
                <a:spcPct val="50000"/>
              </a:spcBef>
              <a:buNone/>
              <a:defRPr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评判指标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内容占位符 2">
            <a:extLst>
              <a:ext uri="{FF2B5EF4-FFF2-40B4-BE49-F238E27FC236}">
                <a16:creationId xmlns:a16="http://schemas.microsoft.com/office/drawing/2014/main" id="{95C678AA-EB4E-4C4E-ACF4-2FF51949FFE0}"/>
              </a:ext>
            </a:extLst>
          </p:cNvPr>
          <p:cNvSpPr txBox="1">
            <a:spLocks/>
          </p:cNvSpPr>
          <p:nvPr/>
        </p:nvSpPr>
        <p:spPr bwMode="auto">
          <a:xfrm>
            <a:off x="4641553" y="1701398"/>
            <a:ext cx="4248722" cy="425178"/>
          </a:xfrm>
          <a:prstGeom prst="rect">
            <a:avLst/>
          </a:prstGeom>
          <a:gradFill flip="none" rotWithShape="1">
            <a:gsLst>
              <a:gs pos="0">
                <a:srgbClr val="53A7C3">
                  <a:shade val="30000"/>
                  <a:satMod val="115000"/>
                </a:srgbClr>
              </a:gs>
              <a:gs pos="50000">
                <a:srgbClr val="53A7C3">
                  <a:shade val="67500"/>
                  <a:satMod val="115000"/>
                </a:srgbClr>
              </a:gs>
              <a:gs pos="100000">
                <a:srgbClr val="53A7C3">
                  <a:shade val="100000"/>
                  <a:satMod val="115000"/>
                </a:srgbClr>
              </a:gs>
            </a:gsLst>
            <a:lin ang="16200000" scaled="1"/>
            <a:tileRect/>
          </a:gra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9pPr>
          </a:lstStyle>
          <a:p>
            <a:pPr marL="0" indent="0" algn="ctr">
              <a:spcBef>
                <a:spcPct val="50000"/>
              </a:spcBef>
              <a:buNone/>
              <a:defRPr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数据集与对比方法</a:t>
            </a:r>
          </a:p>
        </p:txBody>
      </p:sp>
      <p:sp>
        <p:nvSpPr>
          <p:cNvPr id="57" name="圆角矩形 56"/>
          <p:cNvSpPr/>
          <p:nvPr/>
        </p:nvSpPr>
        <p:spPr bwMode="auto">
          <a:xfrm>
            <a:off x="251520" y="2275113"/>
            <a:ext cx="4248722" cy="4222175"/>
          </a:xfrm>
          <a:prstGeom prst="roundRect">
            <a:avLst>
              <a:gd name="adj" fmla="val 1449"/>
            </a:avLst>
          </a:prstGeom>
          <a:noFill/>
          <a:ln w="28575" cap="flat" cmpd="sng" algn="ctr">
            <a:solidFill>
              <a:srgbClr val="53A7C6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069441"/>
              </p:ext>
            </p:extLst>
          </p:nvPr>
        </p:nvGraphicFramePr>
        <p:xfrm>
          <a:off x="577349" y="4834763"/>
          <a:ext cx="21367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5" name="AxMath" r:id="rId12" imgW="1067760" imgH="179640" progId="Equation.AxMath">
                  <p:embed/>
                </p:oleObj>
              </mc:Choice>
              <mc:Fallback>
                <p:oleObj name="AxMath" r:id="rId12" imgW="1067760" imgH="179640" progId="Equation.AxMath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7349" y="4834763"/>
                        <a:ext cx="2136775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圆角矩形 58"/>
          <p:cNvSpPr/>
          <p:nvPr/>
        </p:nvSpPr>
        <p:spPr bwMode="auto">
          <a:xfrm>
            <a:off x="4640642" y="2275113"/>
            <a:ext cx="4248722" cy="4222175"/>
          </a:xfrm>
          <a:prstGeom prst="roundRect">
            <a:avLst>
              <a:gd name="adj" fmla="val 1449"/>
            </a:avLst>
          </a:prstGeom>
          <a:noFill/>
          <a:ln w="28575" cap="flat" cmpd="sng" algn="ctr">
            <a:solidFill>
              <a:srgbClr val="53A7C6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412089" y="2724653"/>
            <a:ext cx="74268" cy="7426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412089" y="4977016"/>
            <a:ext cx="74268" cy="7426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412089" y="5937104"/>
            <a:ext cx="74268" cy="7426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412089" y="3842003"/>
            <a:ext cx="74268" cy="7426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椭圆 63"/>
          <p:cNvSpPr/>
          <p:nvPr/>
        </p:nvSpPr>
        <p:spPr bwMode="auto">
          <a:xfrm>
            <a:off x="4836720" y="2922329"/>
            <a:ext cx="74268" cy="7426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950256" y="2752585"/>
            <a:ext cx="39368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Verdana" panose="020B0604030504040204" pitchFamily="34" charset="0"/>
                <a:ea typeface="黑体" panose="02010609060101010101" pitchFamily="49" charset="-122"/>
              </a:rPr>
              <a:t>激光扫描点云与</a:t>
            </a:r>
            <a:r>
              <a:rPr lang="en-US" altLang="zh-CN" sz="2000" dirty="0" smtClean="0">
                <a:latin typeface="Verdana" panose="020B0604030504040204" pitchFamily="34" charset="0"/>
                <a:ea typeface="黑体" panose="02010609060101010101" pitchFamily="49" charset="-122"/>
              </a:rPr>
              <a:t>CT</a:t>
            </a:r>
            <a:r>
              <a:rPr lang="zh-CN" altLang="en-US" sz="2000" dirty="0" smtClean="0">
                <a:latin typeface="Verdana" panose="020B0604030504040204" pitchFamily="34" charset="0"/>
                <a:ea typeface="黑体" panose="02010609060101010101" pitchFamily="49" charset="-122"/>
              </a:rPr>
              <a:t>重建体表点云</a:t>
            </a:r>
            <a:endParaRPr lang="en-US" altLang="zh-CN" sz="2000" dirty="0"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950256" y="3244293"/>
            <a:ext cx="38035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Verdana" panose="020B0604030504040204" pitchFamily="34" charset="0"/>
                <a:ea typeface="黑体" panose="02010609060101010101" pitchFamily="49" charset="-122"/>
              </a:rPr>
              <a:t>斯坦福公开点云数据集</a:t>
            </a:r>
            <a:endParaRPr lang="en-US" altLang="zh-CN" sz="2000" dirty="0"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67" name="椭圆 66"/>
          <p:cNvSpPr/>
          <p:nvPr/>
        </p:nvSpPr>
        <p:spPr bwMode="auto">
          <a:xfrm>
            <a:off x="4836720" y="3416298"/>
            <a:ext cx="74268" cy="7426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738197" y="4553073"/>
            <a:ext cx="4226291" cy="1889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Verdana" panose="020B0604030504040204" pitchFamily="34" charset="0"/>
                <a:ea typeface="黑体" panose="02010609060101010101" pitchFamily="49" charset="-122"/>
              </a:rPr>
              <a:t>nearest neighbor(NN),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Verdana" panose="020B0604030504040204" pitchFamily="34" charset="0"/>
                <a:ea typeface="黑体" panose="02010609060101010101" pitchFamily="49" charset="-122"/>
              </a:rPr>
              <a:t>NNDR(TPAMI, 2013</a:t>
            </a:r>
            <a:r>
              <a:rPr lang="en-US" altLang="zh-CN" sz="1600" dirty="0" smtClean="0">
                <a:latin typeface="Verdana" panose="020B0604030504040204" pitchFamily="34" charset="0"/>
                <a:ea typeface="黑体" panose="02010609060101010101" pitchFamily="49" charset="-122"/>
              </a:rPr>
              <a:t>),</a:t>
            </a:r>
            <a:endParaRPr lang="en-US" altLang="zh-CN" sz="1600" dirty="0">
              <a:latin typeface="Verdana" panose="020B0604030504040204" pitchFamily="34" charset="0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Verdana" panose="020B0604030504040204" pitchFamily="34" charset="0"/>
                <a:ea typeface="黑体" panose="02010609060101010101" pitchFamily="49" charset="-122"/>
              </a:rPr>
              <a:t>Hough voting(PSIVT, 2010),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Verdana" panose="020B0604030504040204" pitchFamily="34" charset="0"/>
                <a:ea typeface="黑体" panose="02010609060101010101" pitchFamily="49" charset="-122"/>
              </a:rPr>
              <a:t>GC(PRL,2007</a:t>
            </a:r>
            <a:r>
              <a:rPr lang="en-US" altLang="zh-CN" sz="1600" dirty="0" smtClean="0">
                <a:latin typeface="Verdana" panose="020B0604030504040204" pitchFamily="34" charset="0"/>
                <a:ea typeface="黑体" panose="02010609060101010101" pitchFamily="49" charset="-122"/>
              </a:rPr>
              <a:t>),</a:t>
            </a:r>
            <a:endParaRPr lang="en-US" altLang="zh-CN" sz="1600" dirty="0">
              <a:latin typeface="Verdana" panose="020B0604030504040204" pitchFamily="34" charset="0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Verdana" panose="020B0604030504040204" pitchFamily="34" charset="0"/>
                <a:ea typeface="黑体" panose="02010609060101010101" pitchFamily="49" charset="-122"/>
              </a:rPr>
              <a:t>Gore(TPAMI, 2017).</a:t>
            </a:r>
            <a:endParaRPr lang="zh-CN" altLang="en-US" sz="1600" dirty="0">
              <a:latin typeface="Verdan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671771" y="2324558"/>
            <a:ext cx="1920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数据集</a:t>
            </a:r>
            <a:endParaRPr lang="zh-CN" altLang="en-US" sz="2400" b="1" dirty="0"/>
          </a:p>
        </p:txBody>
      </p:sp>
      <p:sp>
        <p:nvSpPr>
          <p:cNvPr id="70" name="矩形 69"/>
          <p:cNvSpPr/>
          <p:nvPr/>
        </p:nvSpPr>
        <p:spPr>
          <a:xfrm>
            <a:off x="4690826" y="4193033"/>
            <a:ext cx="3265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对比方法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8070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激光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扫描点云与</a:t>
            </a:r>
            <a:r>
              <a:rPr lang="en-US" altLang="zh-CN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体表点云粗配准实验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8565" y="2099085"/>
            <a:ext cx="8184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激光扫描体表点云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，与</a:t>
            </a:r>
            <a:r>
              <a:rPr lang="en-US" altLang="zh-CN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做为输入数据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，使用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本方法进行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粗配准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28" name="图片 27"/>
          <p:cNvPicPr/>
          <p:nvPr/>
        </p:nvPicPr>
        <p:blipFill>
          <a:blip r:embed="rId5"/>
          <a:stretch>
            <a:fillRect/>
          </a:stretch>
        </p:blipFill>
        <p:spPr>
          <a:xfrm>
            <a:off x="416791" y="4545106"/>
            <a:ext cx="6454709" cy="2312894"/>
          </a:xfrm>
          <a:prstGeom prst="rect">
            <a:avLst/>
          </a:prstGeom>
        </p:spPr>
      </p:pic>
      <p:sp>
        <p:nvSpPr>
          <p:cNvPr id="29" name="圆角矩形 28"/>
          <p:cNvSpPr/>
          <p:nvPr/>
        </p:nvSpPr>
        <p:spPr>
          <a:xfrm>
            <a:off x="392458" y="2741724"/>
            <a:ext cx="3946462" cy="1546711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754" y="3099581"/>
            <a:ext cx="3895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目测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</a:t>
            </a:r>
            <a:r>
              <a:rPr lang="zh-CN" altLang="en-US" sz="1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肉眼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观察下两点云的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曲线基本重合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，胸部及肚脐的点基本对齐，这说明粗配准是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成功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的；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4650693" y="2741724"/>
            <a:ext cx="3946462" cy="1546711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22926" y="2853360"/>
            <a:ext cx="38951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ICP</a:t>
            </a:r>
            <a:r>
              <a:rPr lang="zh-CN" altLang="en-US" sz="1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配准对比法</a:t>
            </a:r>
            <a:r>
              <a:rPr lang="zh-CN" altLang="en-US" sz="1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首先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粗配准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再使用</a:t>
            </a:r>
            <a:r>
              <a:rPr lang="en-US" altLang="zh-CN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ICP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精配准方法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对两片点云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配准。两者的旋转角度差距</a:t>
            </a:r>
            <a:r>
              <a:rPr lang="en-US" altLang="zh-CN" sz="1600" dirty="0" err="1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angErr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仅为</a:t>
            </a:r>
            <a:r>
              <a:rPr lang="en-US" altLang="zh-CN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0.078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rad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，平移误差为</a:t>
            </a:r>
            <a:r>
              <a:rPr lang="en-US" altLang="zh-CN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4.6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，均足够小。</a:t>
            </a:r>
            <a:endParaRPr lang="zh-CN" altLang="en-US" sz="16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6871500" y="5070500"/>
            <a:ext cx="2163338" cy="102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本方法的粗配准的结果已经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足够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好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，可作为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后续精匹配的基础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30779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3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34" y="3013113"/>
            <a:ext cx="3323147" cy="2498225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42382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 startAt="2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体表点云实验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706" y="2009273"/>
            <a:ext cx="818477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数据来源：</a:t>
            </a:r>
            <a:r>
              <a:rPr lang="en-US" altLang="zh-CN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TCIA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下载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的原始</a:t>
            </a:r>
            <a:r>
              <a:rPr lang="en-US" altLang="zh-CN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数据，随后提取体表点云数据。</a:t>
            </a:r>
            <a:endParaRPr lang="en-US" altLang="zh-CN" sz="14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8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高斯噪声实验：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原始点云数据为模板点云，首先对点云进行归一化，然后往原始点云中分别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加入</a:t>
            </a:r>
            <a:r>
              <a:rPr lang="en-US" altLang="zh-CN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不同级别的高斯噪声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，以形成</a:t>
            </a:r>
            <a:r>
              <a:rPr lang="en-US" altLang="zh-CN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个不同的场景点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云，并进行刚性随机旋转变换。</a:t>
            </a:r>
            <a:endParaRPr lang="zh-CN" altLang="en-US" sz="14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5210350" y="5795672"/>
            <a:ext cx="3627731" cy="8740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在体表点云的配准中，我们的算法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优于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其他方法，并且对噪声具有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鲁棒性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30779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6DE73603-4725-45DF-A725-EA5810F01B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529668" y="7019739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latin typeface="STXingkai" panose="02010800040101010101" pitchFamily="2" charset="-122"/>
              </a:rPr>
              <a:t>北京航空航天大学</a:t>
            </a:r>
            <a:endParaRPr lang="en-US" altLang="zh-CN" sz="1400" dirty="0">
              <a:latin typeface="STXingkai" panose="02010800040101010101" pitchFamily="2" charset="-122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24950"/>
              </p:ext>
            </p:extLst>
          </p:nvPr>
        </p:nvGraphicFramePr>
        <p:xfrm>
          <a:off x="179222" y="3021524"/>
          <a:ext cx="4752778" cy="1728193"/>
        </p:xfrm>
        <a:graphic>
          <a:graphicData uri="http://schemas.openxmlformats.org/drawingml/2006/table">
            <a:tbl>
              <a:tblPr firstRow="1" firstCol="1" bandRow="1"/>
              <a:tblGrid>
                <a:gridCol w="835708">
                  <a:extLst>
                    <a:ext uri="{9D8B030D-6E8A-4147-A177-3AD203B41FA5}">
                      <a16:colId xmlns:a16="http://schemas.microsoft.com/office/drawing/2014/main" val="1148581167"/>
                    </a:ext>
                  </a:extLst>
                </a:gridCol>
                <a:gridCol w="783414">
                  <a:extLst>
                    <a:ext uri="{9D8B030D-6E8A-4147-A177-3AD203B41FA5}">
                      <a16:colId xmlns:a16="http://schemas.microsoft.com/office/drawing/2014/main" val="1306703979"/>
                    </a:ext>
                  </a:extLst>
                </a:gridCol>
                <a:gridCol w="783414">
                  <a:extLst>
                    <a:ext uri="{9D8B030D-6E8A-4147-A177-3AD203B41FA5}">
                      <a16:colId xmlns:a16="http://schemas.microsoft.com/office/drawing/2014/main" val="752867132"/>
                    </a:ext>
                  </a:extLst>
                </a:gridCol>
                <a:gridCol w="783414">
                  <a:extLst>
                    <a:ext uri="{9D8B030D-6E8A-4147-A177-3AD203B41FA5}">
                      <a16:colId xmlns:a16="http://schemas.microsoft.com/office/drawing/2014/main" val="797583811"/>
                    </a:ext>
                  </a:extLst>
                </a:gridCol>
                <a:gridCol w="783414">
                  <a:extLst>
                    <a:ext uri="{9D8B030D-6E8A-4147-A177-3AD203B41FA5}">
                      <a16:colId xmlns:a16="http://schemas.microsoft.com/office/drawing/2014/main" val="174082360"/>
                    </a:ext>
                  </a:extLst>
                </a:gridCol>
                <a:gridCol w="783414">
                  <a:extLst>
                    <a:ext uri="{9D8B030D-6E8A-4147-A177-3AD203B41FA5}">
                      <a16:colId xmlns:a16="http://schemas.microsoft.com/office/drawing/2014/main" val="3985535112"/>
                    </a:ext>
                  </a:extLst>
                </a:gridCol>
              </a:tblGrid>
              <a:tr h="4320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scene1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scene2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scene3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scene4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scene5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02026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0.837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0.699</a:t>
                      </a:r>
                      <a:endParaRPr lang="zh-CN" sz="17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0.520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0.419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0.381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32636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NNDR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0.913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0.825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0.669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0.561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0.588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92603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Hough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0.951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0.896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0.772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0.704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0.727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65784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GC</a:t>
                      </a:r>
                      <a:endParaRPr lang="zh-CN" sz="17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0.908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0.791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0.601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0.519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0.504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83506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Gore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0.958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0.889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0.756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0.536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0.501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40666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ours</a:t>
                      </a:r>
                      <a:endParaRPr lang="zh-CN" sz="17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0.986</a:t>
                      </a:r>
                      <a:endParaRPr lang="zh-CN" sz="17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0.960</a:t>
                      </a:r>
                      <a:endParaRPr lang="zh-CN" sz="17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0.908</a:t>
                      </a:r>
                      <a:endParaRPr lang="zh-CN" sz="17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0.873</a:t>
                      </a:r>
                      <a:endParaRPr lang="zh-CN" sz="17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0.844</a:t>
                      </a:r>
                      <a:endParaRPr lang="zh-CN" sz="17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9201" marR="119201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187434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224950"/>
              </p:ext>
            </p:extLst>
          </p:nvPr>
        </p:nvGraphicFramePr>
        <p:xfrm>
          <a:off x="299265" y="5038036"/>
          <a:ext cx="4336829" cy="1512168"/>
        </p:xfrm>
        <a:graphic>
          <a:graphicData uri="http://schemas.openxmlformats.org/drawingml/2006/table">
            <a:tbl>
              <a:tblPr firstRow="1" firstCol="1" bandRow="1"/>
              <a:tblGrid>
                <a:gridCol w="761084">
                  <a:extLst>
                    <a:ext uri="{9D8B030D-6E8A-4147-A177-3AD203B41FA5}">
                      <a16:colId xmlns:a16="http://schemas.microsoft.com/office/drawing/2014/main" val="1633242093"/>
                    </a:ext>
                  </a:extLst>
                </a:gridCol>
                <a:gridCol w="715149">
                  <a:extLst>
                    <a:ext uri="{9D8B030D-6E8A-4147-A177-3AD203B41FA5}">
                      <a16:colId xmlns:a16="http://schemas.microsoft.com/office/drawing/2014/main" val="3135346994"/>
                    </a:ext>
                  </a:extLst>
                </a:gridCol>
                <a:gridCol w="715149">
                  <a:extLst>
                    <a:ext uri="{9D8B030D-6E8A-4147-A177-3AD203B41FA5}">
                      <a16:colId xmlns:a16="http://schemas.microsoft.com/office/drawing/2014/main" val="2036912128"/>
                    </a:ext>
                  </a:extLst>
                </a:gridCol>
                <a:gridCol w="715149">
                  <a:extLst>
                    <a:ext uri="{9D8B030D-6E8A-4147-A177-3AD203B41FA5}">
                      <a16:colId xmlns:a16="http://schemas.microsoft.com/office/drawing/2014/main" val="4261621395"/>
                    </a:ext>
                  </a:extLst>
                </a:gridCol>
                <a:gridCol w="715149">
                  <a:extLst>
                    <a:ext uri="{9D8B030D-6E8A-4147-A177-3AD203B41FA5}">
                      <a16:colId xmlns:a16="http://schemas.microsoft.com/office/drawing/2014/main" val="1570897378"/>
                    </a:ext>
                  </a:extLst>
                </a:gridCol>
                <a:gridCol w="715149">
                  <a:extLst>
                    <a:ext uri="{9D8B030D-6E8A-4147-A177-3AD203B41FA5}">
                      <a16:colId xmlns:a16="http://schemas.microsoft.com/office/drawing/2014/main" val="1878017698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44439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NN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2.59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4.41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9.33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36261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NNDR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2.08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7.41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8.34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6.7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7003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1.04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1.46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3.18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4.96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3.55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9688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Gore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0.27</a:t>
                      </a:r>
                      <a:endParaRPr lang="zh-CN" sz="14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4.82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5.53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7.11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8.22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00522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ours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0.889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1.1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2.13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3.68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3.9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359390"/>
                  </a:ext>
                </a:extLst>
              </a:tr>
            </a:tbl>
          </a:graphicData>
        </a:graphic>
      </p:graphicFrame>
      <p:sp>
        <p:nvSpPr>
          <p:cNvPr id="20" name="矩形 19"/>
          <p:cNvSpPr/>
          <p:nvPr/>
        </p:nvSpPr>
        <p:spPr bwMode="auto">
          <a:xfrm>
            <a:off x="255868" y="4492163"/>
            <a:ext cx="4603874" cy="2880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95246" y="6274362"/>
            <a:ext cx="4176464" cy="2880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09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50" y="2890997"/>
            <a:ext cx="3619429" cy="2720959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42382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 startAt="2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体表点云实验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706" y="2009273"/>
            <a:ext cx="8184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点云部分残缺模拟实验</a:t>
            </a:r>
            <a:r>
              <a:rPr lang="zh-CN" altLang="en-US" sz="1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对每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片体表点云，我们先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移除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一小部分点，形成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模板点云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。然后以原始点云为基础，分别移除</a:t>
            </a:r>
            <a:r>
              <a:rPr lang="en-US" altLang="zh-CN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不同比例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的点，以形成</a:t>
            </a:r>
            <a:r>
              <a:rPr lang="en-US" altLang="zh-CN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个不同级别的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场景点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，再进行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刚性随机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旋转变换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14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5210350" y="5795672"/>
            <a:ext cx="3627731" cy="8740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我们的算法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自动剔除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异常点和错误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的匹配对，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从而得到更好的配准结果。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30779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6DE73603-4725-45DF-A725-EA5810F01B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529668" y="7019739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latin typeface="STXingkai" panose="02010800040101010101" pitchFamily="2" charset="-122"/>
              </a:rPr>
              <a:t>北京航空航天大学</a:t>
            </a:r>
            <a:endParaRPr lang="en-US" altLang="zh-CN" sz="1400" dirty="0">
              <a:latin typeface="STXingkai" panose="02010800040101010101" pitchFamily="2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969060"/>
              </p:ext>
            </p:extLst>
          </p:nvPr>
        </p:nvGraphicFramePr>
        <p:xfrm>
          <a:off x="179222" y="3019336"/>
          <a:ext cx="4758061" cy="1732567"/>
        </p:xfrm>
        <a:graphic>
          <a:graphicData uri="http://schemas.openxmlformats.org/drawingml/2006/table">
            <a:tbl>
              <a:tblPr firstRow="1" firstCol="1" bandRow="1"/>
              <a:tblGrid>
                <a:gridCol w="836636">
                  <a:extLst>
                    <a:ext uri="{9D8B030D-6E8A-4147-A177-3AD203B41FA5}">
                      <a16:colId xmlns:a16="http://schemas.microsoft.com/office/drawing/2014/main" val="903404623"/>
                    </a:ext>
                  </a:extLst>
                </a:gridCol>
                <a:gridCol w="784285">
                  <a:extLst>
                    <a:ext uri="{9D8B030D-6E8A-4147-A177-3AD203B41FA5}">
                      <a16:colId xmlns:a16="http://schemas.microsoft.com/office/drawing/2014/main" val="2962780285"/>
                    </a:ext>
                  </a:extLst>
                </a:gridCol>
                <a:gridCol w="784285">
                  <a:extLst>
                    <a:ext uri="{9D8B030D-6E8A-4147-A177-3AD203B41FA5}">
                      <a16:colId xmlns:a16="http://schemas.microsoft.com/office/drawing/2014/main" val="1516881082"/>
                    </a:ext>
                  </a:extLst>
                </a:gridCol>
                <a:gridCol w="784285">
                  <a:extLst>
                    <a:ext uri="{9D8B030D-6E8A-4147-A177-3AD203B41FA5}">
                      <a16:colId xmlns:a16="http://schemas.microsoft.com/office/drawing/2014/main" val="1791574654"/>
                    </a:ext>
                  </a:extLst>
                </a:gridCol>
                <a:gridCol w="784285">
                  <a:extLst>
                    <a:ext uri="{9D8B030D-6E8A-4147-A177-3AD203B41FA5}">
                      <a16:colId xmlns:a16="http://schemas.microsoft.com/office/drawing/2014/main" val="3571937055"/>
                    </a:ext>
                  </a:extLst>
                </a:gridCol>
                <a:gridCol w="784285">
                  <a:extLst>
                    <a:ext uri="{9D8B030D-6E8A-4147-A177-3AD203B41FA5}">
                      <a16:colId xmlns:a16="http://schemas.microsoft.com/office/drawing/2014/main" val="3296058506"/>
                    </a:ext>
                  </a:extLst>
                </a:gridCol>
              </a:tblGrid>
              <a:tr h="43314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scene2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952582"/>
                  </a:ext>
                </a:extLst>
              </a:tr>
              <a:tr h="21657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0.574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0.510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0.447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0.412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0.385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183905"/>
                  </a:ext>
                </a:extLst>
              </a:tr>
              <a:tr h="21657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NNDR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0.739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0.682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0.623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0.605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0.592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082991"/>
                  </a:ext>
                </a:extLst>
              </a:tr>
              <a:tr h="21657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Hough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0.852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0.817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0.832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0.861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0.824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501234"/>
                  </a:ext>
                </a:extLst>
              </a:tr>
              <a:tr h="21657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0.660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0.602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0.537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0.517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0.479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73160"/>
                  </a:ext>
                </a:extLst>
              </a:tr>
              <a:tr h="21657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Gore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0.762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0.744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0.654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0.593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0.510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467784"/>
                  </a:ext>
                </a:extLst>
              </a:tr>
              <a:tr h="21657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ours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0.903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0.860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0.876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0.871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0.866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25540" marR="12554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400989"/>
                  </a:ext>
                </a:extLst>
              </a:tr>
            </a:tbl>
          </a:graphicData>
        </a:graphic>
      </p:graphicFrame>
      <p:sp>
        <p:nvSpPr>
          <p:cNvPr id="24" name="矩形 23"/>
          <p:cNvSpPr/>
          <p:nvPr/>
        </p:nvSpPr>
        <p:spPr bwMode="auto">
          <a:xfrm>
            <a:off x="261153" y="4489976"/>
            <a:ext cx="4603874" cy="2880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454924"/>
              </p:ext>
            </p:extLst>
          </p:nvPr>
        </p:nvGraphicFramePr>
        <p:xfrm>
          <a:off x="299265" y="5038036"/>
          <a:ext cx="4334033" cy="1512168"/>
        </p:xfrm>
        <a:graphic>
          <a:graphicData uri="http://schemas.openxmlformats.org/drawingml/2006/table">
            <a:tbl>
              <a:tblPr firstRow="1" firstCol="1" bandRow="1"/>
              <a:tblGrid>
                <a:gridCol w="760593">
                  <a:extLst>
                    <a:ext uri="{9D8B030D-6E8A-4147-A177-3AD203B41FA5}">
                      <a16:colId xmlns:a16="http://schemas.microsoft.com/office/drawing/2014/main" val="29516593"/>
                    </a:ext>
                  </a:extLst>
                </a:gridCol>
                <a:gridCol w="714688">
                  <a:extLst>
                    <a:ext uri="{9D8B030D-6E8A-4147-A177-3AD203B41FA5}">
                      <a16:colId xmlns:a16="http://schemas.microsoft.com/office/drawing/2014/main" val="3240512592"/>
                    </a:ext>
                  </a:extLst>
                </a:gridCol>
                <a:gridCol w="714688">
                  <a:extLst>
                    <a:ext uri="{9D8B030D-6E8A-4147-A177-3AD203B41FA5}">
                      <a16:colId xmlns:a16="http://schemas.microsoft.com/office/drawing/2014/main" val="567609685"/>
                    </a:ext>
                  </a:extLst>
                </a:gridCol>
                <a:gridCol w="714688">
                  <a:extLst>
                    <a:ext uri="{9D8B030D-6E8A-4147-A177-3AD203B41FA5}">
                      <a16:colId xmlns:a16="http://schemas.microsoft.com/office/drawing/2014/main" val="949808135"/>
                    </a:ext>
                  </a:extLst>
                </a:gridCol>
                <a:gridCol w="714688">
                  <a:extLst>
                    <a:ext uri="{9D8B030D-6E8A-4147-A177-3AD203B41FA5}">
                      <a16:colId xmlns:a16="http://schemas.microsoft.com/office/drawing/2014/main" val="3227314694"/>
                    </a:ext>
                  </a:extLst>
                </a:gridCol>
                <a:gridCol w="714688">
                  <a:extLst>
                    <a:ext uri="{9D8B030D-6E8A-4147-A177-3AD203B41FA5}">
                      <a16:colId xmlns:a16="http://schemas.microsoft.com/office/drawing/2014/main" val="693202998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92110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10.13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11.52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11.97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14.28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18.17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691244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NNDR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9.84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9.53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9.78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12.81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12.39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372236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GC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3.24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7.34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7.27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7.39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8.32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31016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Gore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11.76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12.21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12.92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16.94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21.54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29215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ours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2.04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4.75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4.61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5.47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6.91</a:t>
                      </a:r>
                      <a:endParaRPr lang="zh-CN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9085" marR="10908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920079"/>
                  </a:ext>
                </a:extLst>
              </a:tr>
            </a:tbl>
          </a:graphicData>
        </a:graphic>
      </p:graphicFrame>
      <p:sp>
        <p:nvSpPr>
          <p:cNvPr id="27" name="矩形 26"/>
          <p:cNvSpPr/>
          <p:nvPr/>
        </p:nvSpPr>
        <p:spPr bwMode="auto">
          <a:xfrm>
            <a:off x="392450" y="6274362"/>
            <a:ext cx="4176464" cy="2880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6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42382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 startAt="3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斯坦福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点云数据实验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706" y="2009273"/>
            <a:ext cx="8184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为了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验证我们方法的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通用性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，我们还使用斯坦福提供的公共点云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数据进行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了实验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4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数据集：</a:t>
            </a:r>
            <a:r>
              <a:rPr lang="en-US" altLang="zh-CN" sz="14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Bunny, Happy Buddha, Dragon</a:t>
            </a:r>
            <a:r>
              <a:rPr lang="en-US" altLang="zh-CN" sz="1400" dirty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Armadillo, Lucy, Dragon, Thai </a:t>
            </a:r>
            <a:r>
              <a:rPr lang="en-US" altLang="zh-CN" sz="14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Statue</a:t>
            </a:r>
            <a:r>
              <a:rPr lang="zh-CN" altLang="en-US" sz="14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共</a:t>
            </a:r>
            <a:r>
              <a:rPr lang="en-US" altLang="zh-CN" sz="14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14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个公开点云数据</a:t>
            </a:r>
            <a:endParaRPr lang="zh-CN" altLang="en-US" sz="1400" dirty="0">
              <a:solidFill>
                <a:srgbClr val="01779A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6DE73603-4725-45DF-A725-EA5810F01B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529668" y="7019739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latin typeface="STXingkai" panose="02010800040101010101" pitchFamily="2" charset="-122"/>
              </a:rPr>
              <a:t>北京航空航天大学</a:t>
            </a:r>
            <a:endParaRPr lang="en-US" altLang="zh-CN" sz="1400" dirty="0">
              <a:latin typeface="STXingkai" panose="02010800040101010101" pitchFamily="2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37900"/>
              </p:ext>
            </p:extLst>
          </p:nvPr>
        </p:nvGraphicFramePr>
        <p:xfrm>
          <a:off x="177817" y="2596871"/>
          <a:ext cx="7228797" cy="2090400"/>
        </p:xfrm>
        <a:graphic>
          <a:graphicData uri="http://schemas.openxmlformats.org/drawingml/2006/table">
            <a:tbl>
              <a:tblPr firstRow="1" firstCol="1" bandRow="1"/>
              <a:tblGrid>
                <a:gridCol w="731111">
                  <a:extLst>
                    <a:ext uri="{9D8B030D-6E8A-4147-A177-3AD203B41FA5}">
                      <a16:colId xmlns:a16="http://schemas.microsoft.com/office/drawing/2014/main" val="2409009522"/>
                    </a:ext>
                  </a:extLst>
                </a:gridCol>
                <a:gridCol w="608640">
                  <a:extLst>
                    <a:ext uri="{9D8B030D-6E8A-4147-A177-3AD203B41FA5}">
                      <a16:colId xmlns:a16="http://schemas.microsoft.com/office/drawing/2014/main" val="2757709594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2925449530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217579408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3653930106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4020766964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436532388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1787671800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61448398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1133845582"/>
                    </a:ext>
                  </a:extLst>
                </a:gridCol>
                <a:gridCol w="530038">
                  <a:extLst>
                    <a:ext uri="{9D8B030D-6E8A-4147-A177-3AD203B41FA5}">
                      <a16:colId xmlns:a16="http://schemas.microsoft.com/office/drawing/2014/main" val="4045722928"/>
                    </a:ext>
                  </a:extLst>
                </a:gridCol>
              </a:tblGrid>
              <a:tr h="26605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Result</a:t>
                      </a:r>
                      <a:endParaRPr lang="zh-CN" sz="11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scene1</a:t>
                      </a:r>
                      <a:endParaRPr lang="zh-CN" sz="11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73365"/>
                  </a:ext>
                </a:extLst>
              </a:tr>
              <a:tr h="4940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593908"/>
                  </a:ext>
                </a:extLst>
              </a:tr>
              <a:tr h="2660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NN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0.616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6.47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0.543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12.24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0.504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15.81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0.453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18.40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0.397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23.1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588322"/>
                  </a:ext>
                </a:extLst>
              </a:tr>
              <a:tr h="26605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NNDR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0.744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4.51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0.713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6.61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0.700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6.27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0.657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16.80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0.632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14.6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757964"/>
                  </a:ext>
                </a:extLst>
              </a:tr>
              <a:tr h="26605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GC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0.752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1.82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0.699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3.46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0.646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4.48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0.580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5.41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0.525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7.98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496960"/>
                  </a:ext>
                </a:extLst>
              </a:tr>
              <a:tr h="26605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Gore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0.757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4.65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0.730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8.70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0.692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4.54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0.625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9.45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0.656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17.4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723706"/>
                  </a:ext>
                </a:extLst>
              </a:tr>
              <a:tr h="26605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ours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0.900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1.61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0.922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2.63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0.908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4.13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0.846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4.56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0.902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6.22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07612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 bwMode="auto">
          <a:xfrm>
            <a:off x="116370" y="4369105"/>
            <a:ext cx="7348451" cy="3576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464821" y="3163197"/>
            <a:ext cx="1620988" cy="9807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我们的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算法也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适用于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一般点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云数据的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配准工作。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30779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187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整数线性规划的粗配准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42382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 startAt="3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斯坦福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点云数据实验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706" y="2009273"/>
            <a:ext cx="8184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为了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验证我们方法的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通用性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，我们还使用斯坦福提供的公共点云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数据进行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了实验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4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数据集：</a:t>
            </a:r>
            <a:r>
              <a:rPr lang="en-US" altLang="zh-CN" sz="14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Bunny, Happy Buddha, Dragon</a:t>
            </a:r>
            <a:r>
              <a:rPr lang="en-US" altLang="zh-CN" sz="1400" dirty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Armadillo, Lucy, Dragon, Thai </a:t>
            </a:r>
            <a:r>
              <a:rPr lang="en-US" altLang="zh-CN" sz="14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Statue</a:t>
            </a:r>
            <a:r>
              <a:rPr lang="zh-CN" altLang="en-US" sz="14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共</a:t>
            </a:r>
            <a:r>
              <a:rPr lang="en-US" altLang="zh-CN" sz="14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1400" dirty="0" smtClean="0">
                <a:solidFill>
                  <a:srgbClr val="01779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个公开点云数据</a:t>
            </a:r>
            <a:endParaRPr lang="zh-CN" altLang="en-US" sz="1400" dirty="0">
              <a:solidFill>
                <a:srgbClr val="01779A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6DE73603-4725-45DF-A725-EA5810F01B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529668" y="7019739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/>
                <a:ea typeface="仿宋_GB2312"/>
                <a:cs typeface="仿宋_GB231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latin typeface="STXingkai" panose="02010800040101010101" pitchFamily="2" charset="-122"/>
              </a:rPr>
              <a:t>北京航空航天大学</a:t>
            </a:r>
            <a:endParaRPr lang="en-US" altLang="zh-CN" sz="1400" dirty="0">
              <a:latin typeface="STXingkai" panose="02010800040101010101" pitchFamily="2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37900"/>
              </p:ext>
            </p:extLst>
          </p:nvPr>
        </p:nvGraphicFramePr>
        <p:xfrm>
          <a:off x="177817" y="2596871"/>
          <a:ext cx="7228797" cy="2090400"/>
        </p:xfrm>
        <a:graphic>
          <a:graphicData uri="http://schemas.openxmlformats.org/drawingml/2006/table">
            <a:tbl>
              <a:tblPr firstRow="1" firstCol="1" bandRow="1"/>
              <a:tblGrid>
                <a:gridCol w="731111">
                  <a:extLst>
                    <a:ext uri="{9D8B030D-6E8A-4147-A177-3AD203B41FA5}">
                      <a16:colId xmlns:a16="http://schemas.microsoft.com/office/drawing/2014/main" val="2409009522"/>
                    </a:ext>
                  </a:extLst>
                </a:gridCol>
                <a:gridCol w="608640">
                  <a:extLst>
                    <a:ext uri="{9D8B030D-6E8A-4147-A177-3AD203B41FA5}">
                      <a16:colId xmlns:a16="http://schemas.microsoft.com/office/drawing/2014/main" val="2757709594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2925449530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217579408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3653930106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4020766964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436532388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1787671800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61448398"/>
                    </a:ext>
                  </a:extLst>
                </a:gridCol>
                <a:gridCol w="669876">
                  <a:extLst>
                    <a:ext uri="{9D8B030D-6E8A-4147-A177-3AD203B41FA5}">
                      <a16:colId xmlns:a16="http://schemas.microsoft.com/office/drawing/2014/main" val="1133845582"/>
                    </a:ext>
                  </a:extLst>
                </a:gridCol>
                <a:gridCol w="530038">
                  <a:extLst>
                    <a:ext uri="{9D8B030D-6E8A-4147-A177-3AD203B41FA5}">
                      <a16:colId xmlns:a16="http://schemas.microsoft.com/office/drawing/2014/main" val="4045722928"/>
                    </a:ext>
                  </a:extLst>
                </a:gridCol>
              </a:tblGrid>
              <a:tr h="26605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Result</a:t>
                      </a:r>
                      <a:endParaRPr lang="zh-CN" sz="11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scene1</a:t>
                      </a:r>
                      <a:endParaRPr lang="zh-CN" sz="11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scene5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73365"/>
                  </a:ext>
                </a:extLst>
              </a:tr>
              <a:tr h="4940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i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593908"/>
                  </a:ext>
                </a:extLst>
              </a:tr>
              <a:tr h="2660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NN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0.616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6.47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0.543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12.24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0.504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15.81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0.453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18.40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0.397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23.1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588322"/>
                  </a:ext>
                </a:extLst>
              </a:tr>
              <a:tr h="26605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NNDR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0.744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4.51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0.713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6.61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0.700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6.27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0.657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16.80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0.632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14.6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757964"/>
                  </a:ext>
                </a:extLst>
              </a:tr>
              <a:tr h="26605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GC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0.752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1.82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0.699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3.46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0.646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4.48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0.580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5.41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0.525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7.98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496960"/>
                  </a:ext>
                </a:extLst>
              </a:tr>
              <a:tr h="26605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Gore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0.757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4.65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0.730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8.70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0.692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4.54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0.625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9.45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0.656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17.4</a:t>
                      </a:r>
                      <a:endParaRPr lang="zh-CN" sz="13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723706"/>
                  </a:ext>
                </a:extLst>
              </a:tr>
              <a:tr h="266051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ours</a:t>
                      </a:r>
                      <a:endParaRPr lang="zh-CN" sz="13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0.900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1.61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0.922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2.63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0.908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4.13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0.846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4.56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0.902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6.22</a:t>
                      </a:r>
                      <a:endParaRPr lang="zh-CN" sz="13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7980" marR="979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07612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 bwMode="auto">
          <a:xfrm>
            <a:off x="116370" y="4369105"/>
            <a:ext cx="7348451" cy="3576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464821" y="3163197"/>
            <a:ext cx="1620988" cy="9807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我们的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算法也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适用于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一般点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云数据的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配准工作。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5046658"/>
            <a:ext cx="6234238" cy="38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just">
              <a:buClr>
                <a:srgbClr val="01779A"/>
              </a:buClr>
              <a:buFont typeface="+mj-ea"/>
              <a:buAutoNum type="circleNumDbPlain" startAt="4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算法运行时间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308712"/>
              </p:ext>
            </p:extLst>
          </p:nvPr>
        </p:nvGraphicFramePr>
        <p:xfrm>
          <a:off x="950419" y="5555091"/>
          <a:ext cx="5544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00">
                  <a:extLst>
                    <a:ext uri="{9D8B030D-6E8A-4147-A177-3AD203B41FA5}">
                      <a16:colId xmlns:a16="http://schemas.microsoft.com/office/drawing/2014/main" val="355554671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46687354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55866768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7516851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38682112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35080125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50607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算法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NN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NNDR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Hough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GC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Gore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29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时间</a:t>
                      </a:r>
                      <a:r>
                        <a:rPr lang="en-US" altLang="zh-CN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/s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35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0.006</a:t>
                      </a:r>
                      <a:endParaRPr lang="zh-CN" altLang="en-US" sz="135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35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0.013</a:t>
                      </a:r>
                      <a:endParaRPr lang="zh-CN" altLang="en-US" sz="135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35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4.45</a:t>
                      </a:r>
                      <a:endParaRPr lang="zh-CN" altLang="en-US" sz="135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35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6.71</a:t>
                      </a:r>
                      <a:endParaRPr lang="zh-CN" altLang="en-US" sz="135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35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14.15</a:t>
                      </a:r>
                      <a:endParaRPr lang="zh-CN" altLang="en-US" sz="135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35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10.85</a:t>
                      </a:r>
                      <a:endParaRPr lang="zh-CN" altLang="en-US" sz="135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921681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 bwMode="auto">
          <a:xfrm>
            <a:off x="6799315" y="5490670"/>
            <a:ext cx="2020487" cy="9119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我们的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算法在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运行速度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上有较大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劣势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30779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带权重</a:t>
            </a:r>
            <a:r>
              <a:rPr lang="en-US" altLang="zh-CN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的精配准方法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8"/>
            <a:ext cx="8477250" cy="301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难点分析：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主要有</a:t>
            </a:r>
            <a:r>
              <a:rPr lang="en-US" altLang="zh-CN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个难点</a:t>
            </a:r>
            <a:r>
              <a:rPr lang="en-US" altLang="zh-CN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marL="457200" indent="-457200">
              <a:lnSpc>
                <a:spcPct val="150000"/>
              </a:lnSpc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自由呼吸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导致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体表的配准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并非严格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的刚性配准问题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，且体表各部位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运动幅度有异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激光扫描点云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非某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一特定时刻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体表数据，导致其与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无法完全匹配上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解决思路：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如下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en-US" altLang="zh-CN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4D-CT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分析并建立体表的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运动概率场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，将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非刚性配准问题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转换成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基于概率模型的配准问题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，解决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非刚性变换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无法完全匹配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的问题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/>
            </a:pPr>
            <a:endParaRPr lang="en-US" altLang="zh-CN" sz="8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运动幅度信息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为点云中的各点分配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不同的配准权重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，使得配准结果更加精确。</a:t>
            </a:r>
            <a:endParaRPr lang="en-US" altLang="zh-CN" sz="16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3199839" y="4571753"/>
            <a:ext cx="2744320" cy="1787383"/>
          </a:xfrm>
          <a:prstGeom prst="rect">
            <a:avLst/>
          </a:prstGeom>
        </p:spPr>
      </p:pic>
      <p:pic>
        <p:nvPicPr>
          <p:cNvPr id="13" name="图片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64178"/>
            <a:ext cx="2474109" cy="186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186" y="4521827"/>
            <a:ext cx="1593534" cy="1887233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457200" y="4428318"/>
            <a:ext cx="5585012" cy="2304176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43047" y="634612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动态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体表点云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800951" y="4428318"/>
            <a:ext cx="1983900" cy="2304176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1779A"/>
              </a:buClr>
            </a:pPr>
            <a:endParaRPr lang="zh-CN" altLang="en-US" sz="1600" dirty="0">
              <a:solidFill>
                <a:srgbClr val="01779A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03262" y="634021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激光扫描点云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52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带权重</a:t>
            </a:r>
            <a:r>
              <a:rPr lang="en-US" altLang="zh-CN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的精配准方法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8"/>
            <a:ext cx="8477250" cy="123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激光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扫描点云各点的权重</a:t>
            </a: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分配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Clr>
                <a:srgbClr val="01779A"/>
              </a:buClr>
              <a:buNone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粗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配准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的结果，将激光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扫描点云与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4D-CT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点云变换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同一个坐标系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中，随后为激光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扫描点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云中的各个点找到最相近的</a:t>
            </a:r>
            <a:r>
              <a:rPr lang="en-US" altLang="zh-CN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4D-CT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体表点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，将其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幅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赋以激光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点，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即：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Clr>
                <a:srgbClr val="01779A"/>
              </a:buClr>
              <a:buNone/>
            </a:pP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Clr>
                <a:srgbClr val="01779A"/>
              </a:buClr>
              <a:buNone/>
            </a:pP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008409"/>
              </p:ext>
            </p:extLst>
          </p:nvPr>
        </p:nvGraphicFramePr>
        <p:xfrm>
          <a:off x="1319948" y="2588472"/>
          <a:ext cx="6504101" cy="38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0" name="AxMath" r:id="rId6" imgW="4139917" imgH="240214" progId="Equation.AxMath">
                  <p:embed/>
                </p:oleObj>
              </mc:Choice>
              <mc:Fallback>
                <p:oleObj name="AxMath" r:id="rId6" imgW="4139917" imgH="240214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948" y="2588472"/>
                        <a:ext cx="6504101" cy="385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68707" y="3279121"/>
            <a:ext cx="55942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各个点的权重使用下式计算，运动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幅度越小权重越大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sz="1600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983832"/>
              </p:ext>
            </p:extLst>
          </p:nvPr>
        </p:nvGraphicFramePr>
        <p:xfrm>
          <a:off x="2740023" y="3617675"/>
          <a:ext cx="36639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1" name="AxMath" r:id="rId8" imgW="1998000" imgH="363240" progId="Equation.AxMath">
                  <p:embed/>
                </p:oleObj>
              </mc:Choice>
              <mc:Fallback>
                <p:oleObj name="AxMath" r:id="rId8" imgW="1998000" imgH="363240" progId="Equation.AxMat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3" y="3617675"/>
                        <a:ext cx="3663950" cy="679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 descr="C:\Users\hasee\AppData\Local\Temp\WeChat Files\3dd439cab4a89aa1298ac7d04377d1b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80" y="4635679"/>
            <a:ext cx="3064314" cy="1830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36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带权重</a:t>
            </a:r>
            <a:r>
              <a:rPr lang="en-US" altLang="zh-CN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的精配准方法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8"/>
            <a:ext cx="8477250" cy="101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构造运动概率场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Clr>
                <a:srgbClr val="01779A"/>
              </a:buClr>
              <a:buNone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4D-CT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动态点云数据，可以建立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体表的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运动概率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，此概率场可通过</a:t>
            </a:r>
            <a:r>
              <a:rPr lang="en-US" altLang="zh-CN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GMM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来进行拟合，同时在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迭代过程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不断优化该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GMM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模型。</a:t>
            </a:r>
            <a:endParaRPr lang="en-US" altLang="zh-CN" sz="16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499759"/>
              </p:ext>
            </p:extLst>
          </p:nvPr>
        </p:nvGraphicFramePr>
        <p:xfrm>
          <a:off x="2172411" y="2299144"/>
          <a:ext cx="4652789" cy="593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1" name="AxMath" r:id="rId6" imgW="3156021" imgH="424152" progId="Equation.AxMath">
                  <p:embed/>
                </p:oleObj>
              </mc:Choice>
              <mc:Fallback>
                <p:oleObj name="AxMath" r:id="rId6" imgW="3156021" imgH="424152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2411" y="2299144"/>
                        <a:ext cx="4652789" cy="5932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0" y="2864252"/>
            <a:ext cx="8477250" cy="94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目标函数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Clr>
                <a:srgbClr val="01779A"/>
              </a:buClr>
              <a:buNone/>
            </a:pP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原配准问题的求解，即等价于求解下式的对数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似然函数的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最大值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。此函数难以直接求解，可以使用</a:t>
            </a:r>
            <a:r>
              <a:rPr lang="en-US" altLang="zh-CN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ECM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进行迭代求解。</a:t>
            </a:r>
            <a:endParaRPr lang="en-US" altLang="zh-CN" sz="16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943085"/>
              </p:ext>
            </p:extLst>
          </p:nvPr>
        </p:nvGraphicFramePr>
        <p:xfrm>
          <a:off x="1553357" y="3723530"/>
          <a:ext cx="5773132" cy="603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" name="AxMath" r:id="rId8" imgW="4282686" imgH="446058" progId="Equation.AxMath">
                  <p:embed/>
                </p:oleObj>
              </mc:Choice>
              <mc:Fallback>
                <p:oleObj name="AxMath" r:id="rId8" imgW="4282686" imgH="446058" progId="Equation.AxMat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3357" y="3723530"/>
                        <a:ext cx="5773132" cy="6035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等腰三角形 14"/>
          <p:cNvSpPr/>
          <p:nvPr/>
        </p:nvSpPr>
        <p:spPr>
          <a:xfrm>
            <a:off x="2659668" y="4113886"/>
            <a:ext cx="94821" cy="1016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6097135" y="4187264"/>
            <a:ext cx="94821" cy="1016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667" y="4339507"/>
            <a:ext cx="3862247" cy="24851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94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828800" y="420811"/>
            <a:ext cx="523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一、论文研究背景及意义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01E973F-8E80-495B-BBA6-1012E2944906}"/>
              </a:ext>
            </a:extLst>
          </p:cNvPr>
          <p:cNvSpPr txBox="1">
            <a:spLocks/>
          </p:cNvSpPr>
          <p:nvPr/>
        </p:nvSpPr>
        <p:spPr bwMode="auto">
          <a:xfrm>
            <a:off x="260181" y="1720315"/>
            <a:ext cx="8477250" cy="209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buClr>
                <a:srgbClr val="01779A"/>
              </a:buClr>
            </a:pP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医学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治疗中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具有重要的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临床应用价值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01779A"/>
              </a:buClr>
            </a:pP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建立患者坐标系与机械臂坐标系的空间位置关系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，既而进行精确手术。</a:t>
            </a:r>
            <a:endParaRPr lang="en-US" altLang="zh-CN" sz="2000" dirty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01779A"/>
              </a:buClr>
            </a:pP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运用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于放射治疗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的患者摆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机器人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手术导航系统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等工作。</a:t>
            </a:r>
            <a:endParaRPr lang="en-US" altLang="zh-CN" sz="20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99CCFF"/>
              </a:buClr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4" y="3647790"/>
            <a:ext cx="4031951" cy="3083936"/>
          </a:xfrm>
          <a:prstGeom prst="rect">
            <a:avLst/>
          </a:prstGeom>
        </p:spPr>
      </p:pic>
      <p:pic>
        <p:nvPicPr>
          <p:cNvPr id="21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452" y="4408296"/>
            <a:ext cx="1717765" cy="202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4396451" y="3944319"/>
            <a:ext cx="1782675" cy="2587547"/>
          </a:xfrm>
          <a:prstGeom prst="roundRect">
            <a:avLst>
              <a:gd name="adj" fmla="val 7513"/>
            </a:avLst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682494" y="401391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点云配准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4092905" y="4405984"/>
            <a:ext cx="303546" cy="1921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4092905" y="5983928"/>
            <a:ext cx="303546" cy="1921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26" y="4572010"/>
            <a:ext cx="2516053" cy="160485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圆角矩形 27"/>
          <p:cNvSpPr/>
          <p:nvPr/>
        </p:nvSpPr>
        <p:spPr>
          <a:xfrm>
            <a:off x="6470017" y="3944319"/>
            <a:ext cx="2580962" cy="2587547"/>
          </a:xfrm>
          <a:prstGeom prst="roundRect">
            <a:avLst>
              <a:gd name="adj" fmla="val 7513"/>
            </a:avLst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419999" y="3991715"/>
            <a:ext cx="745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手术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6173799" y="5177036"/>
            <a:ext cx="303546" cy="1921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5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带权重</a:t>
            </a:r>
            <a:r>
              <a:rPr lang="en-US" altLang="zh-CN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的精配准方法</a:t>
            </a:r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545799"/>
              </p:ext>
            </p:extLst>
          </p:nvPr>
        </p:nvGraphicFramePr>
        <p:xfrm>
          <a:off x="1398055" y="1882388"/>
          <a:ext cx="6380252" cy="515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0" name="文档" r:id="rId6" imgW="5771722" imgH="4643997" progId="Word.Document.12">
                  <p:embed/>
                </p:oleObj>
              </mc:Choice>
              <mc:Fallback>
                <p:oleObj name="文档" r:id="rId6" imgW="5771722" imgH="46439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8055" y="1882388"/>
                        <a:ext cx="6380252" cy="515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28415" y="1380707"/>
            <a:ext cx="8477250" cy="43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EMC</a:t>
            </a: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算法迭代求解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3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带权重</a:t>
            </a:r>
            <a:r>
              <a:rPr lang="en-US" altLang="zh-CN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的精配准方法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556541"/>
            <a:ext cx="8477250" cy="238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实验设计</a:t>
            </a:r>
          </a:p>
          <a:p>
            <a:pPr marL="0" indent="0" algn="just">
              <a:buClr>
                <a:srgbClr val="01779A"/>
              </a:buClr>
              <a:buNone/>
            </a:pPr>
            <a:r>
              <a:rPr lang="zh-CN" altLang="en-US" sz="18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zh-CN" altLang="en-US" sz="18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如下</a:t>
            </a:r>
            <a:r>
              <a:rPr lang="zh-CN" altLang="en-US" sz="18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方案：</a:t>
            </a:r>
            <a:endParaRPr lang="en-US" altLang="zh-CN" sz="18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</a:t>
            </a:r>
            <a:r>
              <a:rPr lang="en-US" altLang="zh-CN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4D-CT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提取</a:t>
            </a:r>
            <a:r>
              <a:rPr lang="en-US" altLang="zh-CN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时刻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体表点云集；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从这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体表点云集中，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随机抽取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出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点云做为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场景点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（模拟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激光扫描点云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剩余</a:t>
            </a:r>
            <a:r>
              <a:rPr lang="en-US" altLang="zh-CN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个点云集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则做为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模板点云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使用各个精配准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方法进行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配准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模板点云与场景点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云。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81" y="3544711"/>
            <a:ext cx="4733250" cy="320604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5492773" y="3544711"/>
            <a:ext cx="3392644" cy="2146091"/>
          </a:xfrm>
          <a:prstGeom prst="roundRect">
            <a:avLst>
              <a:gd name="adj" fmla="val 4571"/>
            </a:avLst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可用于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模拟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激光扫描点云，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如下：</a:t>
            </a:r>
            <a:endParaRPr lang="en-US" altLang="zh-CN" sz="16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当前点云与激光扫描点云，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均无法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与动态</a:t>
            </a:r>
            <a:r>
              <a:rPr lang="en-US" altLang="zh-CN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点云数据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完全匹配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当前点云与激光扫描点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云，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均位于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点云构造的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运动概率场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中。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左右箭头 4"/>
          <p:cNvSpPr/>
          <p:nvPr/>
        </p:nvSpPr>
        <p:spPr>
          <a:xfrm>
            <a:off x="4876924" y="4135802"/>
            <a:ext cx="609618" cy="340658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01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带权重</a:t>
            </a:r>
            <a:r>
              <a:rPr lang="en-US" altLang="zh-CN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的精配准方法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粗配准结果的精配准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775458"/>
              </p:ext>
            </p:extLst>
          </p:nvPr>
        </p:nvGraphicFramePr>
        <p:xfrm>
          <a:off x="503237" y="3174629"/>
          <a:ext cx="3642156" cy="3454288"/>
        </p:xfrm>
        <a:graphic>
          <a:graphicData uri="http://schemas.openxmlformats.org/drawingml/2006/table">
            <a:tbl>
              <a:tblPr firstRow="1" firstCol="1" bandRow="1"/>
              <a:tblGrid>
                <a:gridCol w="540000">
                  <a:extLst>
                    <a:ext uri="{9D8B030D-6E8A-4147-A177-3AD203B41FA5}">
                      <a16:colId xmlns:a16="http://schemas.microsoft.com/office/drawing/2014/main" val="1626890395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2044251950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3122134631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534473185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781777613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672964608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1753170442"/>
                    </a:ext>
                  </a:extLst>
                </a:gridCol>
              </a:tblGrid>
              <a:tr h="2133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1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患者序号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粗配准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NDT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ICP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GMJR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660144"/>
                  </a:ext>
                </a:extLst>
              </a:tr>
              <a:tr h="15432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2.183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0.271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0.211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0.172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4.54E-05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998813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0.117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066701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1.169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0.284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0.276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4.59E-05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36334"/>
                  </a:ext>
                </a:extLst>
              </a:tr>
              <a:tr h="15432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3.767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0.292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0.359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3.41E-04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988032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0.109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288793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1.323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0.337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0.372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0.554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905231"/>
                  </a:ext>
                </a:extLst>
              </a:tr>
              <a:tr h="15432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3.557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0.484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6.93E-05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230169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548743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1.912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0.334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0.591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1.17E-04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468184"/>
                  </a:ext>
                </a:extLst>
              </a:tr>
              <a:tr h="15432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2.968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0.374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0.328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0.466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0.116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23984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0.119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886558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1.101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0.126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0.553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0.195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64948"/>
                  </a:ext>
                </a:extLst>
              </a:tr>
              <a:tr h="15432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1.736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1.118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0.865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1.037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0.462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964356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313798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1.147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1.034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0.803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1.625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0.406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731825"/>
                  </a:ext>
                </a:extLst>
              </a:tr>
              <a:tr h="15432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3.669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0.212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0.255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3.36E-04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063565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957121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2.156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0.207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0.241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0.432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5.80E-04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09623"/>
                  </a:ext>
                </a:extLst>
              </a:tr>
              <a:tr h="15432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1.413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0.526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0.449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0.698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535689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0.151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590827"/>
                  </a:ext>
                </a:extLst>
              </a:tr>
              <a:tr h="154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0.503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0.439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0.761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1.190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07" marR="597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73621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829095"/>
              </p:ext>
            </p:extLst>
          </p:nvPr>
        </p:nvGraphicFramePr>
        <p:xfrm>
          <a:off x="4571999" y="3174626"/>
          <a:ext cx="3619182" cy="3484752"/>
        </p:xfrm>
        <a:graphic>
          <a:graphicData uri="http://schemas.openxmlformats.org/drawingml/2006/table">
            <a:tbl>
              <a:tblPr firstRow="1" firstCol="1" bandRow="1"/>
              <a:tblGrid>
                <a:gridCol w="517026">
                  <a:extLst>
                    <a:ext uri="{9D8B030D-6E8A-4147-A177-3AD203B41FA5}">
                      <a16:colId xmlns:a16="http://schemas.microsoft.com/office/drawing/2014/main" val="939238293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654276532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4178632337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373283892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3969071214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3353911627"/>
                    </a:ext>
                  </a:extLst>
                </a:gridCol>
                <a:gridCol w="517026">
                  <a:extLst>
                    <a:ext uri="{9D8B030D-6E8A-4147-A177-3AD203B41FA5}">
                      <a16:colId xmlns:a16="http://schemas.microsoft.com/office/drawing/2014/main" val="437947161"/>
                    </a:ext>
                  </a:extLst>
                </a:gridCol>
              </a:tblGrid>
              <a:tr h="215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患者序号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粗配准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NDT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ICP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GMJR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00720"/>
                  </a:ext>
                </a:extLst>
              </a:tr>
              <a:tr h="15569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2.008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0.296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0.226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0.239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0.135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158706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070743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2.430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0.191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0.052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08500"/>
                  </a:ext>
                </a:extLst>
              </a:tr>
              <a:tr h="15569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2.918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0.551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0.448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0.485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2.39E-04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87939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0.160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747198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2.921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0.549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0.445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0.832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3.73E-04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621221"/>
                  </a:ext>
                </a:extLst>
              </a:tr>
              <a:tr h="15569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1.951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0.673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0.691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0.772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0.870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53316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0.156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274212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1.785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0.651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1.24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1.500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762463"/>
                  </a:ext>
                </a:extLst>
              </a:tr>
              <a:tr h="15569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1.185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0.623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0.604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8.70E-04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477087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0.111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2.86E-06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367908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1.062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0.569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0.589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1.168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0.0014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900318"/>
                  </a:ext>
                </a:extLst>
              </a:tr>
              <a:tr h="15569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1.408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0.046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669492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483087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0.877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0.166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0.048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289289"/>
                  </a:ext>
                </a:extLst>
              </a:tr>
              <a:tr h="15569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2.000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0.769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0.867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0.128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04413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0.145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0.003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653679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2.154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1.416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0.216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820718"/>
                  </a:ext>
                </a:extLst>
              </a:tr>
              <a:tr h="15569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平均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RMES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2.366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0.495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0.458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0.515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0.189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707698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0.00169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0.00015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0.00208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0.00062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47716"/>
                  </a:ext>
                </a:extLst>
              </a:tr>
              <a:tr h="15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trErr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1.619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0.454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0.407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0.769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0.277</a:t>
                      </a:r>
                      <a:endParaRPr lang="zh-CN" sz="800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438" marR="53438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1371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 bwMode="auto">
          <a:xfrm>
            <a:off x="3604260" y="3189114"/>
            <a:ext cx="518159" cy="34878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7673022" y="3211692"/>
            <a:ext cx="518159" cy="34878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2655" y="2094090"/>
            <a:ext cx="818477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数据来源：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</a:t>
            </a:r>
            <a:r>
              <a:rPr lang="en-US" altLang="zh-CN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位患者的</a:t>
            </a:r>
            <a:r>
              <a:rPr lang="en-US" altLang="zh-CN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4D-CT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，重建得到的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动态点云数据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4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8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首先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粗配准</a:t>
            </a:r>
            <a:r>
              <a:rPr lang="zh-CN" altLang="en-US" sz="14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接着，我们使用</a:t>
            </a:r>
            <a:r>
              <a:rPr lang="en-US" altLang="zh-CN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NDT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ICP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GMJR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作为对比算法，计算对比最终的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精配准精度</a:t>
            </a:r>
            <a:r>
              <a:rPr lang="zh-CN" altLang="en-US" sz="14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4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4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12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带权重</a:t>
            </a:r>
            <a:r>
              <a:rPr lang="en-US" altLang="zh-CN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的精配准方法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粗配准结果的精配准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5"/>
          <a:stretch>
            <a:fillRect/>
          </a:stretch>
        </p:blipFill>
        <p:spPr>
          <a:xfrm>
            <a:off x="616434" y="2125980"/>
            <a:ext cx="4915734" cy="28020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227" y="4928002"/>
            <a:ext cx="5534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体表点云配准误差图。图中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行点云分别是序号为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的患者点云数据；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列则分别对应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ICP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NDT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GMJR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Ours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这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种精配准方法</a:t>
            </a:r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23828" y="3818818"/>
            <a:ext cx="3040354" cy="172136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精配准上，我们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方法各项误差几乎均是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最小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的。</a:t>
            </a:r>
            <a:endParaRPr lang="en-US" altLang="zh-CN" sz="14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i="0" u="none" strike="noStrike" cap="none" normalizeH="0" baseline="0" dirty="0" smtClean="0">
                <a:ln>
                  <a:noFill/>
                </a:ln>
                <a:solidFill>
                  <a:srgbClr val="30779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因为涉及高斯分布计算，运行速度</a:t>
            </a:r>
            <a:r>
              <a:rPr kumimoji="0" lang="zh-CN" altLang="en-US" sz="140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较慢</a:t>
            </a:r>
            <a:r>
              <a:rPr kumimoji="0" lang="zh-CN" altLang="en-US" sz="1400" i="0" u="none" strike="noStrike" cap="none" normalizeH="0" baseline="0" dirty="0" smtClean="0">
                <a:ln>
                  <a:noFill/>
                </a:ln>
                <a:solidFill>
                  <a:srgbClr val="30779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30779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5436424"/>
            <a:ext cx="6234238" cy="38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01779A"/>
              </a:buClr>
              <a:buNone/>
            </a:pPr>
            <a:r>
              <a:rPr lang="zh-CN" altLang="en-US" sz="16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算法运行时间：</a:t>
            </a:r>
            <a:endParaRPr lang="en-US" altLang="zh-CN" sz="1600" b="1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333503"/>
              </p:ext>
            </p:extLst>
          </p:nvPr>
        </p:nvGraphicFramePr>
        <p:xfrm>
          <a:off x="950419" y="5944857"/>
          <a:ext cx="3960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00">
                  <a:extLst>
                    <a:ext uri="{9D8B030D-6E8A-4147-A177-3AD203B41FA5}">
                      <a16:colId xmlns:a16="http://schemas.microsoft.com/office/drawing/2014/main" val="355554671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46687354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55866768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7516851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50607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算法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ICP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NDT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GMJR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altLang="en-US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29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时间</a:t>
                      </a:r>
                      <a:r>
                        <a:rPr lang="en-US" altLang="zh-CN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/s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35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34.33</a:t>
                      </a:r>
                      <a:endParaRPr lang="zh-CN" altLang="en-US" sz="135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35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92.49</a:t>
                      </a:r>
                      <a:endParaRPr lang="zh-CN" altLang="en-US" sz="135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35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973.4</a:t>
                      </a:r>
                      <a:endParaRPr lang="zh-CN" altLang="en-US" sz="135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35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836.2</a:t>
                      </a:r>
                      <a:endParaRPr lang="zh-CN" altLang="en-US" sz="135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921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2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带权重</a:t>
            </a:r>
            <a:r>
              <a:rPr lang="en-US" altLang="zh-CN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的精配准方法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旋转平移变换后的精配准实验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87" y="2034540"/>
            <a:ext cx="744474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RMSE_C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所有</a:t>
            </a:r>
            <a:r>
              <a:rPr lang="zh-CN" altLang="en-US" sz="12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收敛情况下的平均</a:t>
            </a:r>
            <a:r>
              <a:rPr lang="en-US" altLang="zh-CN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200" dirty="0" err="1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C_rat</a:t>
            </a: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收敛</a:t>
            </a:r>
            <a:r>
              <a:rPr lang="zh-CN" altLang="en-US" sz="12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情况的所占的</a:t>
            </a:r>
            <a:r>
              <a:rPr lang="zh-CN" altLang="en-US" sz="12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</a:t>
            </a:r>
            <a:endParaRPr lang="en-US" altLang="zh-CN" sz="12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n-US" altLang="zh-CN" sz="14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63515"/>
              </p:ext>
            </p:extLst>
          </p:nvPr>
        </p:nvGraphicFramePr>
        <p:xfrm>
          <a:off x="203736" y="3205320"/>
          <a:ext cx="5483709" cy="3337560"/>
        </p:xfrm>
        <a:graphic>
          <a:graphicData uri="http://schemas.openxmlformats.org/drawingml/2006/table">
            <a:tbl>
              <a:tblPr firstRow="1" firstCol="1" bandRow="1"/>
              <a:tblGrid>
                <a:gridCol w="498519">
                  <a:extLst>
                    <a:ext uri="{9D8B030D-6E8A-4147-A177-3AD203B41FA5}">
                      <a16:colId xmlns:a16="http://schemas.microsoft.com/office/drawing/2014/main" val="1384979977"/>
                    </a:ext>
                  </a:extLst>
                </a:gridCol>
                <a:gridCol w="498519">
                  <a:extLst>
                    <a:ext uri="{9D8B030D-6E8A-4147-A177-3AD203B41FA5}">
                      <a16:colId xmlns:a16="http://schemas.microsoft.com/office/drawing/2014/main" val="2095008081"/>
                    </a:ext>
                  </a:extLst>
                </a:gridCol>
                <a:gridCol w="498519">
                  <a:extLst>
                    <a:ext uri="{9D8B030D-6E8A-4147-A177-3AD203B41FA5}">
                      <a16:colId xmlns:a16="http://schemas.microsoft.com/office/drawing/2014/main" val="1429842017"/>
                    </a:ext>
                  </a:extLst>
                </a:gridCol>
                <a:gridCol w="498519">
                  <a:extLst>
                    <a:ext uri="{9D8B030D-6E8A-4147-A177-3AD203B41FA5}">
                      <a16:colId xmlns:a16="http://schemas.microsoft.com/office/drawing/2014/main" val="1158834617"/>
                    </a:ext>
                  </a:extLst>
                </a:gridCol>
                <a:gridCol w="498519">
                  <a:extLst>
                    <a:ext uri="{9D8B030D-6E8A-4147-A177-3AD203B41FA5}">
                      <a16:colId xmlns:a16="http://schemas.microsoft.com/office/drawing/2014/main" val="174676053"/>
                    </a:ext>
                  </a:extLst>
                </a:gridCol>
                <a:gridCol w="498519">
                  <a:extLst>
                    <a:ext uri="{9D8B030D-6E8A-4147-A177-3AD203B41FA5}">
                      <a16:colId xmlns:a16="http://schemas.microsoft.com/office/drawing/2014/main" val="1087115562"/>
                    </a:ext>
                  </a:extLst>
                </a:gridCol>
                <a:gridCol w="498519">
                  <a:extLst>
                    <a:ext uri="{9D8B030D-6E8A-4147-A177-3AD203B41FA5}">
                      <a16:colId xmlns:a16="http://schemas.microsoft.com/office/drawing/2014/main" val="2823780795"/>
                    </a:ext>
                  </a:extLst>
                </a:gridCol>
                <a:gridCol w="498519">
                  <a:extLst>
                    <a:ext uri="{9D8B030D-6E8A-4147-A177-3AD203B41FA5}">
                      <a16:colId xmlns:a16="http://schemas.microsoft.com/office/drawing/2014/main" val="913398160"/>
                    </a:ext>
                  </a:extLst>
                </a:gridCol>
                <a:gridCol w="498519">
                  <a:extLst>
                    <a:ext uri="{9D8B030D-6E8A-4147-A177-3AD203B41FA5}">
                      <a16:colId xmlns:a16="http://schemas.microsoft.com/office/drawing/2014/main" val="2453918090"/>
                    </a:ext>
                  </a:extLst>
                </a:gridCol>
                <a:gridCol w="498519">
                  <a:extLst>
                    <a:ext uri="{9D8B030D-6E8A-4147-A177-3AD203B41FA5}">
                      <a16:colId xmlns:a16="http://schemas.microsoft.com/office/drawing/2014/main" val="829902825"/>
                    </a:ext>
                  </a:extLst>
                </a:gridCol>
                <a:gridCol w="498519">
                  <a:extLst>
                    <a:ext uri="{9D8B030D-6E8A-4147-A177-3AD203B41FA5}">
                      <a16:colId xmlns:a16="http://schemas.microsoft.com/office/drawing/2014/main" val="2378336925"/>
                    </a:ext>
                  </a:extLst>
                </a:gridCol>
              </a:tblGrid>
              <a:tr h="26289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旋转角度</a:t>
                      </a:r>
                      <a:r>
                        <a:rPr lang="en-US" sz="105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pi/6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pi/3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534169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长度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RMSE_C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RMSE_D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C_rat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RMSE_C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RMSE_D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C_rat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RMSE_C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RMSE_D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C_rat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233513"/>
                  </a:ext>
                </a:extLst>
              </a:tr>
              <a:tr h="219075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NDT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38.427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0.846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117.29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84636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ICP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4.425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93.202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0.846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4.488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102.74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870630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GMJR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0.779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0.623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75.942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0.417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086972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1.195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1.423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61437"/>
                  </a:ext>
                </a:extLst>
              </a:tr>
              <a:tr h="219075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NDT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2.619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29.073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2.945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43.408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0.231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95.388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682108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ICP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4.336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4.664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34.482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0.769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4.209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84.797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0.154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891112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GMJR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0.642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2.036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97.764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552644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0.345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0.438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1.717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b="1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586151"/>
                  </a:ext>
                </a:extLst>
              </a:tr>
              <a:tr h="219075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NDT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70.363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73.643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96.408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896220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ICP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6.304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17.162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0.154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7.129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38.187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2.969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83.379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324320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GMJR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0.519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0.605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0.630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75.691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0.769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125919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i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0.384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1.460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113740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 bwMode="auto">
          <a:xfrm>
            <a:off x="687139" y="4499988"/>
            <a:ext cx="5053646" cy="2411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87139" y="5418100"/>
            <a:ext cx="5053646" cy="2411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87139" y="6328830"/>
            <a:ext cx="5053646" cy="24114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61915" y="2850147"/>
            <a:ext cx="3236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小范围的随机旋转平移变换后的精配准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6074891" y="3648068"/>
            <a:ext cx="3001375" cy="21861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在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其他方法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部分或者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全部失效的情况下，我们的精配准方法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均能最终收敛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4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endParaRPr lang="en-US" altLang="zh-CN" sz="8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同时，我们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方法的</a:t>
            </a:r>
            <a:r>
              <a:rPr lang="en-US" altLang="zh-CN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几乎都是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最小值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，充分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说明我们的方法保持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稳定及鲁棒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的同时，还能保持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极高的精度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30779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3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494503"/>
              </p:ext>
            </p:extLst>
          </p:nvPr>
        </p:nvGraphicFramePr>
        <p:xfrm>
          <a:off x="2162750" y="2423138"/>
          <a:ext cx="4367898" cy="2526030"/>
        </p:xfrm>
        <a:graphic>
          <a:graphicData uri="http://schemas.openxmlformats.org/drawingml/2006/table">
            <a:tbl>
              <a:tblPr firstRow="1" firstCol="1" bandRow="1"/>
              <a:tblGrid>
                <a:gridCol w="552802">
                  <a:extLst>
                    <a:ext uri="{9D8B030D-6E8A-4147-A177-3AD203B41FA5}">
                      <a16:colId xmlns:a16="http://schemas.microsoft.com/office/drawing/2014/main" val="2694074811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2890363639"/>
                    </a:ext>
                  </a:extLst>
                </a:gridCol>
                <a:gridCol w="535332">
                  <a:extLst>
                    <a:ext uri="{9D8B030D-6E8A-4147-A177-3AD203B41FA5}">
                      <a16:colId xmlns:a16="http://schemas.microsoft.com/office/drawing/2014/main" val="3810481511"/>
                    </a:ext>
                  </a:extLst>
                </a:gridCol>
                <a:gridCol w="530964">
                  <a:extLst>
                    <a:ext uri="{9D8B030D-6E8A-4147-A177-3AD203B41FA5}">
                      <a16:colId xmlns:a16="http://schemas.microsoft.com/office/drawing/2014/main" val="590422863"/>
                    </a:ext>
                  </a:extLst>
                </a:gridCol>
                <a:gridCol w="530964">
                  <a:extLst>
                    <a:ext uri="{9D8B030D-6E8A-4147-A177-3AD203B41FA5}">
                      <a16:colId xmlns:a16="http://schemas.microsoft.com/office/drawing/2014/main" val="2957653793"/>
                    </a:ext>
                  </a:extLst>
                </a:gridCol>
                <a:gridCol w="530964">
                  <a:extLst>
                    <a:ext uri="{9D8B030D-6E8A-4147-A177-3AD203B41FA5}">
                      <a16:colId xmlns:a16="http://schemas.microsoft.com/office/drawing/2014/main" val="1619382509"/>
                    </a:ext>
                  </a:extLst>
                </a:gridCol>
                <a:gridCol w="530964">
                  <a:extLst>
                    <a:ext uri="{9D8B030D-6E8A-4147-A177-3AD203B41FA5}">
                      <a16:colId xmlns:a16="http://schemas.microsoft.com/office/drawing/2014/main" val="3811068866"/>
                    </a:ext>
                  </a:extLst>
                </a:gridCol>
                <a:gridCol w="530964">
                  <a:extLst>
                    <a:ext uri="{9D8B030D-6E8A-4147-A177-3AD203B41FA5}">
                      <a16:colId xmlns:a16="http://schemas.microsoft.com/office/drawing/2014/main" val="2906644290"/>
                    </a:ext>
                  </a:extLst>
                </a:gridCol>
                <a:gridCol w="530964">
                  <a:extLst>
                    <a:ext uri="{9D8B030D-6E8A-4147-A177-3AD203B41FA5}">
                      <a16:colId xmlns:a16="http://schemas.microsoft.com/office/drawing/2014/main" val="10760318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旋转角度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pi/2</a:t>
                      </a:r>
                      <a:endParaRPr lang="en-US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5*pi/6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71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长度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RMSE_C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RMSE_D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C_rat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RMSE_C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RMSE_D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C_rat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512141"/>
                  </a:ext>
                </a:extLst>
              </a:tr>
              <a:tr h="0">
                <a:tc rowSpan="4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NDT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192.4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270.7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070183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ICP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162.1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260.6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346632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GMJR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1.24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176.7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208.3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9359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118.6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0.615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1.43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399.1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0.462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211371"/>
                  </a:ext>
                </a:extLst>
              </a:tr>
              <a:tr h="0">
                <a:tc rowSpan="4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NDT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224.9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269.7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121116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ICP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249.3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309.9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108605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GMJR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0.78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156.4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223.2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548602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Ours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167.4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0.692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2.93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395.8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0.385</a:t>
                      </a:r>
                      <a:endParaRPr lang="zh-CN" sz="12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37950"/>
                  </a:ext>
                </a:extLst>
              </a:tr>
            </a:tbl>
          </a:graphicData>
        </a:graphic>
      </p:graphicFrame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带权重</a:t>
            </a:r>
            <a:r>
              <a:rPr lang="en-US" altLang="zh-CN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的精配准方法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旋转平移变换后的精配准实验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842260" y="3772182"/>
            <a:ext cx="3688388" cy="2282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953607" y="2058316"/>
            <a:ext cx="3236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大范围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的随机旋转平移变换后的精配准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609600" y="5379068"/>
            <a:ext cx="7486809" cy="11773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在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方法失效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的情况下，我们的精配准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方法还能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最终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收敛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，且几乎均保持最低的</a:t>
            </a:r>
            <a:r>
              <a:rPr lang="en-US" altLang="zh-CN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，说明算法兼具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鲁棒性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精确性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4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初始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的随机变换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函数过大，会导致算法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无法收敛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。充分论证了选择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先粗配准再精配准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的方案是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科学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2842260" y="4740143"/>
            <a:ext cx="3688388" cy="2282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21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828800" y="420811"/>
            <a:ext cx="523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三、总结与展望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7987" y="1666627"/>
            <a:ext cx="7940368" cy="3170099"/>
          </a:xfrm>
          <a:prstGeom prst="rect">
            <a:avLst/>
          </a:prstGeom>
          <a:noFill/>
          <a:ln>
            <a:noFill/>
            <a:prstDash val="sysDash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本文的主要工作体现在</a:t>
            </a:r>
            <a:r>
              <a:rPr lang="zh-CN" altLang="en-US" sz="2000" b="1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以下</a:t>
            </a:r>
            <a:r>
              <a:rPr lang="en-US" altLang="zh-CN" sz="2000" b="1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sz="2000" b="1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方面</a:t>
            </a:r>
            <a:r>
              <a:rPr lang="zh-CN" altLang="en-US" sz="2000" b="1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b="1" dirty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</a:t>
            </a:r>
            <a:r>
              <a:rPr lang="en-US" altLang="zh-CN" sz="2000" dirty="0" err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特征描述子提取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用于提取点云的配准不变性特征描述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子。</a:t>
            </a:r>
            <a:endParaRPr lang="en-US" altLang="zh-CN" sz="20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提出了基于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整数线性规划的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维点云特征描述子的配准方法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将其应用于具有离群点的三维体表点云粗配准问题中。</a:t>
            </a:r>
            <a:endParaRPr lang="en-US" altLang="zh-CN" sz="2000" dirty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提出了带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权重的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精配准方法实现体表点云的精确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配准</a:t>
            </a:r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用于解决自由呼吸带来的体表点云难以精确配准的问题。</a:t>
            </a:r>
            <a:endParaRPr lang="zh-CN" altLang="zh-CN" sz="2000" dirty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18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828800" y="420811"/>
            <a:ext cx="523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三、总结与展望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7987" y="1576980"/>
            <a:ext cx="7940368" cy="3785652"/>
          </a:xfrm>
          <a:prstGeom prst="rect">
            <a:avLst/>
          </a:prstGeom>
          <a:noFill/>
          <a:ln>
            <a:noFill/>
            <a:prstDash val="sysDash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本人</a:t>
            </a:r>
            <a:r>
              <a:rPr lang="zh-CN" altLang="en-US" sz="2000" b="1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对体表点云配准研究</a:t>
            </a:r>
            <a:r>
              <a:rPr lang="zh-CN" altLang="en-US" sz="2000" b="1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有如下展望：</a:t>
            </a:r>
            <a:endParaRPr lang="en-US" altLang="zh-CN" sz="2000" b="1" dirty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endParaRPr lang="en-US" altLang="zh-CN" sz="2000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本文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所提出的基于整数线性规划的粗配准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方法，比较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耗时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。当前，已有利用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图网络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求解整数线性规划问题的研究，可以极大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减少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算法运行时间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，此后可以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参考此类研究对算法进行改进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本文配准中仅仅利用到体表点云的位置信息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，如果使用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颜色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法线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有可能会产生更好的实验结果，但是会提高计算的复杂度</a:t>
            </a: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未来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能否提出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端到端的点云精配准神经网络</a:t>
            </a:r>
            <a:r>
              <a:rPr lang="zh-CN" altLang="en-US" sz="20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也是一个值得探究的领域。</a:t>
            </a:r>
            <a:endParaRPr lang="zh-CN" altLang="zh-CN" sz="2000" dirty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52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451588"/>
            <a:ext cx="523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硕士期间取得的学术成果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2502" y="1684760"/>
            <a:ext cx="88389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Jingheng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Fugen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Zhou, Bo Liu, </a:t>
            </a:r>
            <a:r>
              <a:rPr lang="en-US" altLang="zh-CN" dirty="0" err="1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Xiangzhi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Bai, </a:t>
            </a:r>
            <a:r>
              <a:rPr lang="en-US" altLang="zh-CN" dirty="0" err="1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Yuxuan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Zhang, Tao Zhao, Nan </a:t>
            </a:r>
            <a:r>
              <a:rPr lang="en-US" altLang="zh-CN" dirty="0" smtClean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Li, and </a:t>
            </a:r>
            <a:r>
              <a:rPr lang="en-US" altLang="zh-CN" dirty="0" err="1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Yutao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Zhou, “3D Rigid Registration of Patient Body Surface Point Clouds by </a:t>
            </a:r>
            <a:r>
              <a:rPr lang="en-US" altLang="zh-CN" dirty="0" smtClean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 Linear 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Programming,” Image and Vision Computing New Zealand (IVCNZ), 2-4 </a:t>
            </a:r>
            <a:r>
              <a:rPr lang="en-US" altLang="zh-CN" dirty="0" smtClean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Dec. 2019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Dunedin, New Zealand. </a:t>
            </a:r>
            <a:endParaRPr lang="en-US" altLang="zh-CN" dirty="0" smtClean="0">
              <a:solidFill>
                <a:srgbClr val="30779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solidFill>
                <a:srgbClr val="30779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北京航空航天大学</a:t>
            </a:r>
            <a:r>
              <a:rPr lang="en-US" altLang="zh-CN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星面视景仿真软件</a:t>
            </a:r>
            <a:r>
              <a:rPr lang="en-US" altLang="zh-CN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简称：</a:t>
            </a:r>
            <a:r>
              <a:rPr lang="en-US" altLang="zh-CN" dirty="0" err="1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SceneVisual</a:t>
            </a:r>
            <a:r>
              <a:rPr lang="en-US" altLang="zh-CN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V1.0 [CP/CD]. </a:t>
            </a:r>
            <a:r>
              <a:rPr lang="zh-CN" altLang="en-US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著作权登记号：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2018SR043801</a:t>
            </a:r>
            <a:r>
              <a:rPr lang="en-US" altLang="zh-CN" dirty="0" smtClean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学生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作者</a:t>
            </a:r>
            <a:r>
              <a:rPr lang="en-US" altLang="zh-CN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Zhengfei</a:t>
            </a:r>
            <a:r>
              <a:rPr lang="en-US" altLang="zh-CN" dirty="0" smtClean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Ma, Bo Liu, </a:t>
            </a:r>
            <a:r>
              <a:rPr lang="en-US" altLang="zh-CN" dirty="0" err="1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Fugen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Zhou,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Jingheng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 err="1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PointRegNet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Invariant features for </a:t>
            </a:r>
            <a:r>
              <a:rPr lang="en-US" altLang="zh-CN" dirty="0" err="1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PointCloud</a:t>
            </a:r>
            <a:r>
              <a:rPr lang="en-US" altLang="zh-CN" dirty="0">
                <a:solidFill>
                  <a:srgbClr val="3077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Registration using in Image-guided Radiation Therapy[C]. Journal of Computer and Communications. 2018,6.</a:t>
            </a:r>
          </a:p>
        </p:txBody>
      </p:sp>
    </p:spTree>
    <p:extLst>
      <p:ext uri="{BB962C8B-B14F-4D97-AF65-F5344CB8AC3E}">
        <p14:creationId xmlns:p14="http://schemas.microsoft.com/office/powerpoint/2010/main" val="2275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416720C-4BE5-4DF2-BD1F-876716C1A88D}"/>
              </a:ext>
            </a:extLst>
          </p:cNvPr>
          <p:cNvCxnSpPr/>
          <p:nvPr/>
        </p:nvCxnSpPr>
        <p:spPr>
          <a:xfrm flipV="1">
            <a:off x="447792" y="2294628"/>
            <a:ext cx="8255477" cy="20075"/>
          </a:xfrm>
          <a:prstGeom prst="line">
            <a:avLst/>
          </a:prstGeom>
          <a:ln w="63500">
            <a:solidFill>
              <a:srgbClr val="0177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2" y="352674"/>
            <a:ext cx="6216348" cy="15912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99" y="352673"/>
            <a:ext cx="1591217" cy="159121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11559" y="3420905"/>
            <a:ext cx="6160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谢谢各位老师</a:t>
            </a:r>
            <a:r>
              <a:rPr lang="en-US" altLang="zh-CN" sz="7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828800" y="420811"/>
            <a:ext cx="523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论文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研究内容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318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基于体表点云的特点，配准过程分成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粗配准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精配准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两个过程进行研究。具体内容如下：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8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zh-CN" altLang="en-US" sz="18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激光体表点云</a:t>
            </a:r>
            <a:r>
              <a:rPr lang="zh-CN" altLang="en-US" sz="18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</a:t>
            </a:r>
            <a:r>
              <a:rPr lang="zh-CN" altLang="en-US" sz="18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预处理</a:t>
            </a:r>
            <a:r>
              <a:rPr lang="zh-CN" altLang="en-US" sz="18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8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</a:t>
            </a:r>
            <a:r>
              <a:rPr lang="zh-CN" altLang="en-US" sz="18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</a:t>
            </a:r>
            <a:r>
              <a:rPr lang="en-US" altLang="zh-CN" sz="1800" dirty="0" err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特征描述子提取网络</a:t>
            </a:r>
            <a:r>
              <a:rPr lang="zh-CN" altLang="en-US" sz="18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8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</a:t>
            </a:r>
            <a:r>
              <a:rPr lang="zh-CN" altLang="en-US" sz="18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基于整数线性规划的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维点云特征描述子</a:t>
            </a:r>
            <a:r>
              <a:rPr lang="zh-CN" altLang="en-US" sz="18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的粗配准</a:t>
            </a:r>
            <a:r>
              <a:rPr lang="zh-CN" altLang="en-US" sz="18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r>
              <a:rPr lang="zh-CN" altLang="en-US" sz="18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8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</a:t>
            </a:r>
            <a:r>
              <a:rPr lang="zh-CN" altLang="en-US" sz="18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基于带权重</a:t>
            </a:r>
            <a:r>
              <a:rPr lang="en-US" altLang="zh-CN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CPD</a:t>
            </a:r>
            <a:r>
              <a:rPr lang="zh-CN" altLang="en-US" sz="1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的精配准</a:t>
            </a:r>
            <a:r>
              <a:rPr lang="zh-CN" altLang="en-US" sz="18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方法。</a:t>
            </a:r>
            <a:endParaRPr lang="en-US" altLang="zh-CN" sz="18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6" y="4554458"/>
            <a:ext cx="8814057" cy="21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9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408" y="451588"/>
            <a:ext cx="523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 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云预处理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272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难点分析：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激光扫描体表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三维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点云，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往往具有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以下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缺点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algn="just">
              <a:lnSpc>
                <a:spcPct val="150000"/>
              </a:lnSpc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</a:t>
            </a:r>
            <a:r>
              <a:rPr lang="zh-CN" altLang="en-US" sz="1800" b="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大量</a:t>
            </a: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1800" b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噪声</a:t>
            </a:r>
            <a:r>
              <a:rPr lang="zh-CN" altLang="en-US" sz="1800" b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</a:t>
            </a: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800" b="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algn="just">
              <a:lnSpc>
                <a:spcPct val="150000"/>
              </a:lnSpc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800" b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r>
              <a:rPr lang="zh-CN" altLang="en-US" sz="1800" b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量巨大</a:t>
            </a: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800" b="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57250" lvl="1" indent="-457200" algn="just">
              <a:lnSpc>
                <a:spcPct val="150000"/>
              </a:lnSpc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密度</a:t>
            </a:r>
            <a:r>
              <a:rPr lang="zh-CN" altLang="en-US" sz="1800" b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分布不</a:t>
            </a:r>
            <a:r>
              <a:rPr lang="zh-CN" altLang="en-US" sz="1800" b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均匀</a:t>
            </a:r>
            <a:r>
              <a:rPr lang="zh-CN" altLang="en-US" sz="1800" b="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b="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解决思路：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三种滤波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方式，对原始激光点云进行预处理，最终得到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无噪声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均匀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稀疏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三维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点云，使其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性质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点云的近似。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" y="4263976"/>
            <a:ext cx="9044108" cy="25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0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en-US" altLang="zh-CN" sz="3200" b="1" dirty="0" err="1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特征描述子提取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925689" y="1387207"/>
            <a:ext cx="7552267" cy="25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难点分析：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体表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比较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平坦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的性质，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导致体表各点的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常用三维点云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区分度较小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粗配准效果较差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Clr>
                <a:srgbClr val="99CCFF"/>
              </a:buClr>
              <a:buNone/>
            </a:pP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解决思路：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en-US" altLang="zh-CN" sz="2000" dirty="0" err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PointNet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000" dirty="0" err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VoxelNet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r>
              <a:rPr lang="zh-CN" altLang="en-US" sz="20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进行融合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改进，提出了</a:t>
            </a:r>
            <a:r>
              <a:rPr lang="en-US" altLang="zh-CN" sz="2000" dirty="0" err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特征描述子提取网络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，用于提取点云的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配准不变性特征描述子</a:t>
            </a:r>
            <a:r>
              <a:rPr lang="zh-CN" altLang="en-US" sz="20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5120" y="3931920"/>
            <a:ext cx="9469120" cy="26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en-US" altLang="zh-CN" sz="3200" b="1" dirty="0" err="1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特征描述子提取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25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en-US" altLang="zh-CN" sz="2000" b="1" dirty="0" err="1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网络结构：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分块层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Grouping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点云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的三维空间等分为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立方体体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降采样层（</a:t>
            </a:r>
            <a:r>
              <a:rPr lang="en-US" altLang="zh-CN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Random Sampling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每个体素内随机选择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固定数目的点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素编码层（</a:t>
            </a:r>
            <a:r>
              <a:rPr lang="en-US" altLang="zh-CN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Voxel Feature Encoding Layers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VFE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层）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：将体素内的所有点的特征结合起来学习，得到各个点的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局部特征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连接层（</a:t>
            </a:r>
            <a:r>
              <a:rPr lang="en-US" altLang="zh-CN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Multiple Fully Connected Layers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MLP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层）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：多层感知机，对各个点的的局部特征进行非线性映射，整合特征得到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新特征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加权提取层（</a:t>
            </a:r>
            <a:r>
              <a:rPr lang="en-US" altLang="zh-CN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Weighted Extraction Layer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WEL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层）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通过运用</a:t>
            </a:r>
            <a:r>
              <a:rPr lang="en-US" altLang="zh-CN" sz="1600" dirty="0" err="1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softmax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算法，求取各个体素块的权重归一化后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维局部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描述子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，与及对应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坐标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5120" y="4114800"/>
            <a:ext cx="9469120" cy="26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en-US" altLang="zh-CN" sz="3200" b="1" dirty="0" err="1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特征描述子提取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25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网络优势：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效率高、速度快：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网络直接输出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特征匹配对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的坐标，使得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特征提取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匹配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融合为一步，算法更加高效快速；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各点的特征描述子区分度明显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Clr>
                <a:srgbClr val="01779A"/>
              </a:buClr>
              <a:buFont typeface="+mj-ea"/>
              <a:buAutoNum type="circleNumDbPlain"/>
            </a:pPr>
            <a:endParaRPr lang="en-US" altLang="zh-CN" sz="16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Clr>
                <a:srgbClr val="01779A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数据集和对比方法：</a:t>
            </a:r>
            <a:endParaRPr lang="en-US" altLang="zh-CN" sz="20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Clr>
                <a:srgbClr val="01779A"/>
              </a:buClr>
              <a:buNone/>
            </a:pP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数据集：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1000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组来自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TCIA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医学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影像数据库的胸腹部</a:t>
            </a:r>
            <a:r>
              <a:rPr lang="en-US" altLang="zh-CN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图像，提取体表点云训练数据；通过多种</a:t>
            </a: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数据增强方式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，对数据集进行扩充；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Clr>
                <a:srgbClr val="01779A"/>
              </a:buClr>
              <a:buNone/>
            </a:pPr>
            <a:r>
              <a:rPr lang="zh-CN" altLang="en-US" sz="16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对比方法：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ICP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Spin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PFH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FPFH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r>
              <a:rPr lang="zh-CN" altLang="en-US" sz="16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较成熟的配准方法或者描述</a:t>
            </a: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子。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1619081" y="4593590"/>
            <a:ext cx="5759450" cy="18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479294"/>
              </p:ext>
            </p:extLst>
          </p:nvPr>
        </p:nvGraphicFramePr>
        <p:xfrm>
          <a:off x="743182" y="2769623"/>
          <a:ext cx="7139550" cy="2468880"/>
        </p:xfrm>
        <a:graphic>
          <a:graphicData uri="http://schemas.openxmlformats.org/drawingml/2006/table">
            <a:tbl>
              <a:tblPr firstRow="1" firstCol="1" bandRow="1"/>
              <a:tblGrid>
                <a:gridCol w="1427910">
                  <a:extLst>
                    <a:ext uri="{9D8B030D-6E8A-4147-A177-3AD203B41FA5}">
                      <a16:colId xmlns:a16="http://schemas.microsoft.com/office/drawing/2014/main" val="1909097455"/>
                    </a:ext>
                  </a:extLst>
                </a:gridCol>
                <a:gridCol w="1427910">
                  <a:extLst>
                    <a:ext uri="{9D8B030D-6E8A-4147-A177-3AD203B41FA5}">
                      <a16:colId xmlns:a16="http://schemas.microsoft.com/office/drawing/2014/main" val="3487080810"/>
                    </a:ext>
                  </a:extLst>
                </a:gridCol>
                <a:gridCol w="1427910">
                  <a:extLst>
                    <a:ext uri="{9D8B030D-6E8A-4147-A177-3AD203B41FA5}">
                      <a16:colId xmlns:a16="http://schemas.microsoft.com/office/drawing/2014/main" val="2714244981"/>
                    </a:ext>
                  </a:extLst>
                </a:gridCol>
                <a:gridCol w="1427910">
                  <a:extLst>
                    <a:ext uri="{9D8B030D-6E8A-4147-A177-3AD203B41FA5}">
                      <a16:colId xmlns:a16="http://schemas.microsoft.com/office/drawing/2014/main" val="3657383279"/>
                    </a:ext>
                  </a:extLst>
                </a:gridCol>
                <a:gridCol w="1427910">
                  <a:extLst>
                    <a:ext uri="{9D8B030D-6E8A-4147-A177-3AD203B41FA5}">
                      <a16:colId xmlns:a16="http://schemas.microsoft.com/office/drawing/2014/main" val="3177646543"/>
                    </a:ext>
                  </a:extLst>
                </a:gridCol>
              </a:tblGrid>
              <a:tr h="54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平均特征点数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平均有效特征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点数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平均有效率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平均配准误差</a:t>
                      </a: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/mm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（重心距离）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664022"/>
                  </a:ext>
                </a:extLst>
              </a:tr>
              <a:tr h="272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ICP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3.81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457731"/>
                  </a:ext>
                </a:extLst>
              </a:tr>
              <a:tr h="272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Spin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0.461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5.27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977008"/>
                  </a:ext>
                </a:extLst>
              </a:tr>
              <a:tr h="272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PFH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0.594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6.51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991960"/>
                  </a:ext>
                </a:extLst>
              </a:tr>
              <a:tr h="272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FPFH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0.568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4.88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685453"/>
                  </a:ext>
                </a:extLst>
              </a:tr>
              <a:tr h="272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PointRegNet M=8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0.762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7.15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62216"/>
                  </a:ext>
                </a:extLst>
              </a:tr>
              <a:tr h="272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PointRegNet M=16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11.3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3.79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67188"/>
                  </a:ext>
                </a:extLst>
              </a:tr>
              <a:tr h="272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PointRegNet M=32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15.8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0.493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4.07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7719" marR="7771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916472"/>
                  </a:ext>
                </a:extLst>
              </a:tr>
            </a:tbl>
          </a:graphicData>
        </a:graphic>
      </p:graphicFrame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600F731-67AF-4054-9E56-2BEECA142B10}"/>
              </a:ext>
            </a:extLst>
          </p:cNvPr>
          <p:cNvCxnSpPr>
            <a:cxnSpLocks/>
          </p:cNvCxnSpPr>
          <p:nvPr/>
        </p:nvCxnSpPr>
        <p:spPr>
          <a:xfrm flipV="1">
            <a:off x="260181" y="1360561"/>
            <a:ext cx="86236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1" y="176301"/>
            <a:ext cx="1137874" cy="1135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53" y="176301"/>
            <a:ext cx="1136865" cy="113686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D83EC4-3D2F-461D-8007-55FE6EE7F53E}"/>
              </a:ext>
            </a:extLst>
          </p:cNvPr>
          <p:cNvSpPr txBox="1">
            <a:spLocks/>
          </p:cNvSpPr>
          <p:nvPr/>
        </p:nvSpPr>
        <p:spPr bwMode="auto">
          <a:xfrm>
            <a:off x="260181" y="1387207"/>
            <a:ext cx="8477250" cy="7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cs typeface="仿宋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indent="0" algn="just">
              <a:buClr>
                <a:srgbClr val="99CCFF"/>
              </a:buClr>
              <a:buNone/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实验结果分析：</a:t>
            </a:r>
            <a:endParaRPr lang="en-US" altLang="zh-CN" sz="20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 algn="just">
              <a:buClr>
                <a:srgbClr val="01779A"/>
              </a:buClr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各个配准算法的精度对比实验</a:t>
            </a:r>
            <a:endParaRPr lang="en-US" altLang="zh-CN" sz="1600" dirty="0" smtClean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0587" y="2034540"/>
            <a:ext cx="7444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zh-CN" altLang="en-US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</a:t>
            </a:r>
            <a:r>
              <a:rPr lang="zh-CN" altLang="en-US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有效率：</a:t>
            </a:r>
            <a:r>
              <a:rPr lang="zh-CN" altLang="zh-CN" sz="12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平均特征点数</a:t>
            </a:r>
            <a:r>
              <a:rPr lang="en-US" altLang="zh-CN" sz="12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zh-CN" sz="12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平均有效特征点数</a:t>
            </a:r>
            <a:endParaRPr lang="en-US" altLang="zh-CN" sz="12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zh-CN" altLang="zh-CN" sz="1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</a:t>
            </a:r>
            <a:r>
              <a:rPr lang="zh-CN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配准误差</a:t>
            </a:r>
            <a:r>
              <a:rPr lang="en-US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/mm</a:t>
            </a:r>
            <a:r>
              <a:rPr lang="zh-CN" altLang="zh-CN" sz="1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1200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使用求解得到的刚性变换，变换到同一坐标系后，两点云重心距离的误差；</a:t>
            </a:r>
            <a:endParaRPr lang="zh-CN" altLang="en-US" sz="1200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54288" y="4720955"/>
            <a:ext cx="426720" cy="198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2466" y="5379720"/>
            <a:ext cx="840101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sz="16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维数</a:t>
            </a:r>
            <a:r>
              <a:rPr lang="en-US" altLang="zh-CN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 = 16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在当前数据集上能比其他传统方法有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更小的配准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，即网络能提取到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更有效的特征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并反馈到配准结果上。</a:t>
            </a:r>
            <a:endParaRPr lang="en-US" altLang="zh-CN" sz="1400" dirty="0" smtClean="0">
              <a:solidFill>
                <a:srgbClr val="30779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en-US" altLang="zh-CN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并非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越大越好， </a:t>
            </a:r>
            <a:r>
              <a:rPr lang="en-US" altLang="zh-CN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越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大代表越有可能引入更多的</a:t>
            </a:r>
            <a:r>
              <a:rPr lang="zh-CN" altLang="en-US" sz="1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无效</a:t>
            </a:r>
            <a:r>
              <a:rPr lang="zh-CN" altLang="en-US" sz="1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</a:t>
            </a:r>
            <a:r>
              <a:rPr lang="zh-CN" altLang="en-US" sz="1400" dirty="0" smtClean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1400" dirty="0">
                <a:solidFill>
                  <a:srgbClr val="30779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使得配准精度下降。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E436595-C7E7-44A0-B901-B85D7D2BDC81}"/>
              </a:ext>
            </a:extLst>
          </p:cNvPr>
          <p:cNvSpPr txBox="1"/>
          <p:nvPr/>
        </p:nvSpPr>
        <p:spPr>
          <a:xfrm>
            <a:off x="1955913" y="205367"/>
            <a:ext cx="5233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en-US" altLang="zh-CN" sz="3200" b="1" dirty="0" err="1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PointRegNet</a:t>
            </a:r>
            <a:r>
              <a:rPr lang="zh-CN" altLang="en-US" sz="3200" b="1" dirty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特征描述子提取</a:t>
            </a:r>
            <a:r>
              <a:rPr lang="zh-CN" altLang="en-US" sz="3200" b="1" dirty="0" smtClean="0">
                <a:solidFill>
                  <a:srgbClr val="01779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zh-CN" altLang="en-US" sz="3200" b="1" dirty="0">
              <a:solidFill>
                <a:srgbClr val="01779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84040" y="5468472"/>
            <a:ext cx="8409439" cy="12729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48819" y="4468591"/>
            <a:ext cx="426720" cy="1981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42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6031</Words>
  <Application>Microsoft Office PowerPoint</Application>
  <PresentationFormat>全屏显示(4:3)</PresentationFormat>
  <Paragraphs>1283</Paragraphs>
  <Slides>39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6" baseType="lpstr">
      <vt:lpstr>等线</vt:lpstr>
      <vt:lpstr>等线 Light</vt:lpstr>
      <vt:lpstr>仿宋_GB2312</vt:lpstr>
      <vt:lpstr>黑体</vt:lpstr>
      <vt:lpstr>STXingkai</vt:lpstr>
      <vt:lpstr>宋体</vt:lpstr>
      <vt:lpstr>微软雅黑</vt:lpstr>
      <vt:lpstr>幼圆</vt:lpstr>
      <vt:lpstr>Arial</vt:lpstr>
      <vt:lpstr>Calibri</vt:lpstr>
      <vt:lpstr>Times New Roman</vt:lpstr>
      <vt:lpstr>Verdana</vt:lpstr>
      <vt:lpstr>Wingdings</vt:lpstr>
      <vt:lpstr>Wingdings 2</vt:lpstr>
      <vt:lpstr>Office 主题​​</vt:lpstr>
      <vt:lpstr>AxMath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陈 敬恒</cp:lastModifiedBy>
  <cp:revision>127</cp:revision>
  <dcterms:created xsi:type="dcterms:W3CDTF">2019-12-05T02:28:27Z</dcterms:created>
  <dcterms:modified xsi:type="dcterms:W3CDTF">2019-12-11T16:53:40Z</dcterms:modified>
</cp:coreProperties>
</file>